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290" r:id="rId3"/>
    <p:sldId id="291" r:id="rId4"/>
    <p:sldId id="273" r:id="rId5"/>
    <p:sldId id="267" r:id="rId6"/>
    <p:sldId id="270" r:id="rId7"/>
    <p:sldId id="278" r:id="rId8"/>
    <p:sldId id="303" r:id="rId9"/>
    <p:sldId id="271" r:id="rId10"/>
    <p:sldId id="294" r:id="rId11"/>
    <p:sldId id="283" r:id="rId12"/>
    <p:sldId id="296" r:id="rId13"/>
    <p:sldId id="293" r:id="rId14"/>
    <p:sldId id="261" r:id="rId15"/>
    <p:sldId id="301" r:id="rId16"/>
    <p:sldId id="298" r:id="rId17"/>
    <p:sldId id="300" r:id="rId18"/>
    <p:sldId id="262" r:id="rId19"/>
    <p:sldId id="29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1F1F"/>
    <a:srgbClr val="F3E7D5"/>
    <a:srgbClr val="A48452"/>
    <a:srgbClr val="E6CEAB"/>
    <a:srgbClr val="0DCD9C"/>
    <a:srgbClr val="0F7ABF"/>
    <a:srgbClr val="FDFAFE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89070" autoAdjust="0"/>
  </p:normalViewPr>
  <p:slideViewPr>
    <p:cSldViewPr snapToGrid="0">
      <p:cViewPr varScale="1">
        <p:scale>
          <a:sx n="63" d="100"/>
          <a:sy n="63" d="100"/>
        </p:scale>
        <p:origin x="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04104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文悦青龙体 (非商业使用) W5" pitchFamily="50" charset="-122"/>
                <a:ea typeface="文悦青龙体 (非商业使用) W5" pitchFamily="50" charset="-122"/>
              </a:rPr>
              <a:t>文献信息的获取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上传一份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pdf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，自动完成对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pdf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的解析，得到文献中的题目、作者、单位、会议、时 间、地点等信息，将这些信息导入到文献信息数据库中，并且向用户返回信息读取结果（告知一些读取失败的情况）。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支持批量的导入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文悦青龙体 (非商业使用) W5" pitchFamily="50" charset="-122"/>
                <a:ea typeface="文悦青龙体 (非商业使用) W5" pitchFamily="50" charset="-122"/>
              </a:rPr>
              <a:t>文献信息的查询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按照论文题目检索，得到该作者发表过的所有文献信息。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按照作者姓名检索，得到该作者发表过的所有文献信息。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按照单位检索，得到该单位发表过的所有文献信息。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按照关键字检索，得到有该关键字的所有文献信息。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按照期刊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(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会议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)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检索，得到该期刊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(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会议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)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的所有文献信息。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latin typeface="文悦青龙体 (非商业使用) W5" pitchFamily="50" charset="-122"/>
                <a:ea typeface="文悦青龙体 (非商业使用) W5" pitchFamily="50" charset="-122"/>
              </a:rPr>
              <a:t>用户文献信息收藏夹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对于用户搜索到的认为对自己有用的文献信息，我们通过文献信息收藏夹的方式让用户能够收藏文献信息，以便用户后续可以方便地进行查看。每个用户有自己的收藏夹，可以添加收藏文献信息，也可以删除已收藏的文献信息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20000"/>
              </a:lnSpc>
              <a:defRPr/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对于已经加入收藏夹的文献信息，再次收藏时会提示已经收藏过。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5109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6421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9507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036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938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761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535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11" Type="http://schemas.openxmlformats.org/officeDocument/2006/relationships/image" Target="../media/image27.png"/><Relationship Id="rId5" Type="http://schemas.microsoft.com/office/2007/relationships/hdphoto" Target="../media/hdphoto3.wdp"/><Relationship Id="rId10" Type="http://schemas.openxmlformats.org/officeDocument/2006/relationships/image" Target="../media/image26.png"/><Relationship Id="rId4" Type="http://schemas.openxmlformats.org/officeDocument/2006/relationships/image" Target="../media/image6.png"/><Relationship Id="rId9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8.jpeg"/><Relationship Id="rId7" Type="http://schemas.openxmlformats.org/officeDocument/2006/relationships/slide" Target="slide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package" Target="../embeddings/Microsoft_Excel_Worksheet.xlsx"/><Relationship Id="rId7" Type="http://schemas.openxmlformats.org/officeDocument/2006/relationships/package" Target="../embeddings/Microsoft_Excel_Worksheet2.xlsx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0.emf"/><Relationship Id="rId9" Type="http://schemas.openxmlformats.org/officeDocument/2006/relationships/slide" Target="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6.png"/><Relationship Id="rId7" Type="http://schemas.openxmlformats.org/officeDocument/2006/relationships/package" Target="../embeddings/Microsoft_Excel_Worksheet4.xlsx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Excel_Worksheet3.xlsx"/><Relationship Id="rId4" Type="http://schemas.microsoft.com/office/2007/relationships/hdphoto" Target="../media/hdphoto3.wdp"/><Relationship Id="rId9" Type="http://schemas.openxmlformats.org/officeDocument/2006/relationships/slide" Target="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6.png"/><Relationship Id="rId7" Type="http://schemas.openxmlformats.org/officeDocument/2006/relationships/package" Target="../embeddings/Microsoft_Excel_Worksheet6.xls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Excel_Worksheet5.xlsx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microsoft.com/office/2007/relationships/hdphoto" Target="../media/hdphoto3.wdp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17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4600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4737099" y="2095500"/>
            <a:ext cx="7454899" cy="266700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5458180" y="2551837"/>
            <a:ext cx="4333371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54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文献管理系统数据库设计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48593" y="3939042"/>
            <a:ext cx="3327965" cy="120032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zh-CN" altLang="en-US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小组成员：</a:t>
            </a:r>
            <a:endParaRPr lang="en-US" altLang="zh-CN" dirty="0">
              <a:solidFill>
                <a:srgbClr val="1D1F1F"/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defRPr/>
            </a:pPr>
            <a:r>
              <a:rPr lang="zh-CN" altLang="en-US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姜海天</a:t>
            </a:r>
            <a:r>
              <a:rPr lang="en-US" altLang="zh-CN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19307110022</a:t>
            </a:r>
          </a:p>
          <a:p>
            <a:pPr>
              <a:defRPr/>
            </a:pPr>
            <a:r>
              <a:rPr lang="zh-CN" altLang="en-US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胡一凡</a:t>
            </a:r>
            <a:r>
              <a:rPr lang="en-US" altLang="zh-CN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19307130010</a:t>
            </a:r>
          </a:p>
          <a:p>
            <a:pPr>
              <a:defRPr/>
            </a:pPr>
            <a:r>
              <a:rPr lang="zh-CN" altLang="en-US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蔡赟浩</a:t>
            </a:r>
            <a:r>
              <a:rPr lang="en-US" altLang="zh-CN" dirty="0">
                <a:solidFill>
                  <a:srgbClr val="1D1F1F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19307130080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63278" y="389666"/>
            <a:ext cx="160597" cy="690874"/>
            <a:chOff x="363278" y="389666"/>
            <a:chExt cx="160597" cy="690874"/>
          </a:xfrm>
        </p:grpSpPr>
        <p:sp>
          <p:nvSpPr>
            <p:cNvPr id="11" name="椭圆 10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EDDAE637-C7D6-4CE7-BC67-44197C39AE7C}"/>
              </a:ext>
            </a:extLst>
          </p:cNvPr>
          <p:cNvSpPr txBox="1"/>
          <p:nvPr/>
        </p:nvSpPr>
        <p:spPr>
          <a:xfrm>
            <a:off x="9861118" y="4139097"/>
            <a:ext cx="1695724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20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仿宋" panose="02010609060101010101" pitchFamily="49" charset="-122"/>
                <a:ea typeface="仿宋" panose="02010609060101010101" pitchFamily="49" charset="-122"/>
              </a:rPr>
              <a:t>2021.05</a:t>
            </a:r>
            <a:endParaRPr lang="zh-CN" altLang="en-US" sz="2000" b="1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4600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2095500"/>
            <a:ext cx="7454899" cy="266700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cxnSp>
        <p:nvCxnSpPr>
          <p:cNvPr id="7" name="直接连接符 6"/>
          <p:cNvCxnSpPr/>
          <p:nvPr/>
        </p:nvCxnSpPr>
        <p:spPr>
          <a:xfrm>
            <a:off x="3060699" y="2423319"/>
            <a:ext cx="0" cy="2011362"/>
          </a:xfrm>
          <a:prstGeom prst="line">
            <a:avLst/>
          </a:prstGeom>
          <a:ln w="47625" cap="rnd">
            <a:gradFill flip="none" rotWithShape="1">
              <a:gsLst>
                <a:gs pos="23000">
                  <a:srgbClr val="E6CEAB"/>
                </a:gs>
                <a:gs pos="0">
                  <a:srgbClr val="A48452"/>
                </a:gs>
                <a:gs pos="51000">
                  <a:srgbClr val="A48452"/>
                </a:gs>
                <a:gs pos="76000">
                  <a:srgbClr val="E6CEAB"/>
                </a:gs>
                <a:gs pos="100000">
                  <a:srgbClr val="A48452"/>
                </a:gs>
              </a:gsLst>
              <a:lin ang="54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19175" y="2575769"/>
            <a:ext cx="1470585" cy="1706463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02</a:t>
            </a:r>
            <a:endParaRPr lang="zh-CN" altLang="en-US" sz="400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457E22B-9D4D-46AD-A37A-73E99020B766}"/>
              </a:ext>
            </a:extLst>
          </p:cNvPr>
          <p:cNvGrpSpPr/>
          <p:nvPr/>
        </p:nvGrpSpPr>
        <p:grpSpPr>
          <a:xfrm>
            <a:off x="3280142" y="2575769"/>
            <a:ext cx="3955315" cy="1745078"/>
            <a:chOff x="1689252" y="1869540"/>
            <a:chExt cx="4332538" cy="1619080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2387FAD-01B4-4C11-B363-DAB3AAF494DC}"/>
                </a:ext>
              </a:extLst>
            </p:cNvPr>
            <p:cNvSpPr txBox="1"/>
            <p:nvPr/>
          </p:nvSpPr>
          <p:spPr>
            <a:xfrm>
              <a:off x="1689252" y="2422653"/>
              <a:ext cx="2932060" cy="39977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en-US" altLang="zh-CN" sz="22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Function design</a:t>
              </a:r>
              <a:endParaRPr lang="zh-CN" altLang="en-US" sz="2200" b="1" dirty="0">
                <a:gradFill>
                  <a:gsLst>
                    <a:gs pos="23000">
                      <a:srgbClr val="E6CEAB"/>
                    </a:gs>
                    <a:gs pos="0">
                      <a:srgbClr val="A48452"/>
                    </a:gs>
                    <a:gs pos="51000">
                      <a:srgbClr val="A48452"/>
                    </a:gs>
                    <a:gs pos="76000">
                      <a:srgbClr val="E6CEAB"/>
                    </a:gs>
                    <a:gs pos="100000">
                      <a:srgbClr val="A48452"/>
                    </a:gs>
                  </a:gsLst>
                  <a:lin ang="5400000" scaled="1"/>
                </a:gradFill>
                <a:latin typeface="文悦青龙体 (非商业使用) W5" pitchFamily="50" charset="-122"/>
                <a:ea typeface="文悦青龙体 (非商业使用) W5" pitchFamily="50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8333A9D-51EC-44E3-BA56-ACB240DB5A9D}"/>
                </a:ext>
              </a:extLst>
            </p:cNvPr>
            <p:cNvSpPr txBox="1"/>
            <p:nvPr/>
          </p:nvSpPr>
          <p:spPr>
            <a:xfrm>
              <a:off x="1689252" y="2946067"/>
              <a:ext cx="4332538" cy="54255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en-US" altLang="zh-CN" sz="1600" dirty="0">
                  <a:solidFill>
                    <a:srgbClr val="F3E7D5"/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To determine what functions we need to implement for our database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4AF83EB-E1ED-40C7-A7B1-94342EDDFA15}"/>
                </a:ext>
              </a:extLst>
            </p:cNvPr>
            <p:cNvSpPr txBox="1"/>
            <p:nvPr/>
          </p:nvSpPr>
          <p:spPr>
            <a:xfrm>
              <a:off x="1689253" y="1869540"/>
              <a:ext cx="2465466" cy="599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zh-CN" altLang="en-US" sz="36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功能设计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502104" y="2518908"/>
            <a:ext cx="3147314" cy="3147306"/>
            <a:chOff x="1823148" y="2273300"/>
            <a:chExt cx="3493390" cy="3493382"/>
          </a:xfrm>
        </p:grpSpPr>
        <p:sp>
          <p:nvSpPr>
            <p:cNvPr id="5" name="ValueShape2"/>
            <p:cNvSpPr/>
            <p:nvPr/>
          </p:nvSpPr>
          <p:spPr bwMode="auto">
            <a:xfrm>
              <a:off x="2878915" y="2842465"/>
              <a:ext cx="1380422" cy="2354708"/>
            </a:xfrm>
            <a:custGeom>
              <a:avLst/>
              <a:gdLst>
                <a:gd name="T0" fmla="*/ 609 w 746"/>
                <a:gd name="T1" fmla="*/ 26 h 1274"/>
                <a:gd name="T2" fmla="*/ 22 w 746"/>
                <a:gd name="T3" fmla="*/ 613 h 1274"/>
                <a:gd name="T4" fmla="*/ 46 w 746"/>
                <a:gd name="T5" fmla="*/ 671 h 1274"/>
                <a:gd name="T6" fmla="*/ 271 w 746"/>
                <a:gd name="T7" fmla="*/ 671 h 1274"/>
                <a:gd name="T8" fmla="*/ 81 w 746"/>
                <a:gd name="T9" fmla="*/ 1213 h 1274"/>
                <a:gd name="T10" fmla="*/ 137 w 746"/>
                <a:gd name="T11" fmla="*/ 1248 h 1274"/>
                <a:gd name="T12" fmla="*/ 724 w 746"/>
                <a:gd name="T13" fmla="*/ 661 h 1274"/>
                <a:gd name="T14" fmla="*/ 700 w 746"/>
                <a:gd name="T15" fmla="*/ 603 h 1274"/>
                <a:gd name="T16" fmla="*/ 475 w 746"/>
                <a:gd name="T17" fmla="*/ 603 h 1274"/>
                <a:gd name="T18" fmla="*/ 665 w 746"/>
                <a:gd name="T19" fmla="*/ 61 h 1274"/>
                <a:gd name="T20" fmla="*/ 609 w 746"/>
                <a:gd name="T21" fmla="*/ 26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6" h="1274">
                  <a:moveTo>
                    <a:pt x="609" y="26"/>
                  </a:moveTo>
                  <a:cubicBezTo>
                    <a:pt x="22" y="613"/>
                    <a:pt x="22" y="613"/>
                    <a:pt x="22" y="613"/>
                  </a:cubicBezTo>
                  <a:cubicBezTo>
                    <a:pt x="0" y="634"/>
                    <a:pt x="15" y="671"/>
                    <a:pt x="46" y="671"/>
                  </a:cubicBezTo>
                  <a:cubicBezTo>
                    <a:pt x="271" y="671"/>
                    <a:pt x="271" y="671"/>
                    <a:pt x="271" y="671"/>
                  </a:cubicBezTo>
                  <a:cubicBezTo>
                    <a:pt x="81" y="1213"/>
                    <a:pt x="81" y="1213"/>
                    <a:pt x="81" y="1213"/>
                  </a:cubicBezTo>
                  <a:cubicBezTo>
                    <a:pt x="69" y="1247"/>
                    <a:pt x="112" y="1274"/>
                    <a:pt x="137" y="1248"/>
                  </a:cubicBezTo>
                  <a:cubicBezTo>
                    <a:pt x="724" y="661"/>
                    <a:pt x="724" y="661"/>
                    <a:pt x="724" y="661"/>
                  </a:cubicBezTo>
                  <a:cubicBezTo>
                    <a:pt x="746" y="640"/>
                    <a:pt x="731" y="603"/>
                    <a:pt x="700" y="603"/>
                  </a:cubicBezTo>
                  <a:cubicBezTo>
                    <a:pt x="475" y="603"/>
                    <a:pt x="475" y="603"/>
                    <a:pt x="475" y="603"/>
                  </a:cubicBezTo>
                  <a:cubicBezTo>
                    <a:pt x="665" y="61"/>
                    <a:pt x="665" y="61"/>
                    <a:pt x="665" y="61"/>
                  </a:cubicBezTo>
                  <a:cubicBezTo>
                    <a:pt x="677" y="27"/>
                    <a:pt x="634" y="0"/>
                    <a:pt x="609" y="26"/>
                  </a:cubicBezTo>
                  <a:close/>
                </a:path>
              </a:pathLst>
            </a:custGeom>
            <a:gradFill flip="none" rotWithShape="1">
              <a:gsLst>
                <a:gs pos="85819">
                  <a:schemeClr val="bg2">
                    <a:lumMod val="50000"/>
                  </a:schemeClr>
                </a:gs>
                <a:gs pos="35272">
                  <a:srgbClr val="A48452"/>
                </a:gs>
                <a:gs pos="54000">
                  <a:srgbClr val="E6CEAB"/>
                </a:gs>
                <a:gs pos="17000">
                  <a:srgbClr val="E6CEAB"/>
                </a:gs>
                <a:gs pos="0">
                  <a:srgbClr val="A48452"/>
                </a:gs>
                <a:gs pos="100000">
                  <a:srgbClr val="1D1F1F"/>
                </a:gs>
                <a:gs pos="71000">
                  <a:srgbClr val="A48452"/>
                </a:gs>
                <a:gs pos="71000">
                  <a:srgbClr val="1D1F1F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" name="ExtraShape"/>
            <p:cNvSpPr/>
            <p:nvPr/>
          </p:nvSpPr>
          <p:spPr>
            <a:xfrm>
              <a:off x="1823148" y="2273300"/>
              <a:ext cx="3493390" cy="3493382"/>
            </a:xfrm>
            <a:custGeom>
              <a:avLst/>
              <a:gdLst>
                <a:gd name="connsiteX0" fmla="*/ 349624 w 2567125"/>
                <a:gd name="connsiteY0" fmla="*/ 403057 h 2567125"/>
                <a:gd name="connsiteX1" fmla="*/ 2157821 w 2567125"/>
                <a:gd name="connsiteY1" fmla="*/ 343772 h 2567125"/>
                <a:gd name="connsiteX2" fmla="*/ 2229166 w 2567125"/>
                <a:gd name="connsiteY2" fmla="*/ 2151533 h 2567125"/>
                <a:gd name="connsiteX3" fmla="*/ 421921 w 2567125"/>
                <a:gd name="connsiteY3" fmla="*/ 2234934 h 2567125"/>
                <a:gd name="connsiteX4" fmla="*/ 326467 w 2567125"/>
                <a:gd name="connsiteY4" fmla="*/ 428286 h 2567125"/>
                <a:gd name="connsiteX5" fmla="*/ 1283563 w 2567125"/>
                <a:gd name="connsiteY5" fmla="*/ 1283563 h 2567125"/>
                <a:gd name="connsiteX6" fmla="*/ 349624 w 2567125"/>
                <a:gd name="connsiteY6" fmla="*/ 403057 h 2567125"/>
                <a:gd name="connsiteX0-1" fmla="*/ 349624 w 2567125"/>
                <a:gd name="connsiteY0-2" fmla="*/ 403057 h 2567125"/>
                <a:gd name="connsiteX1-3" fmla="*/ 2157821 w 2567125"/>
                <a:gd name="connsiteY1-4" fmla="*/ 343772 h 2567125"/>
                <a:gd name="connsiteX2-5" fmla="*/ 2229166 w 2567125"/>
                <a:gd name="connsiteY2-6" fmla="*/ 2151533 h 2567125"/>
                <a:gd name="connsiteX3-7" fmla="*/ 421921 w 2567125"/>
                <a:gd name="connsiteY3-8" fmla="*/ 2234934 h 2567125"/>
                <a:gd name="connsiteX4-9" fmla="*/ 326467 w 2567125"/>
                <a:gd name="connsiteY4-10" fmla="*/ 428286 h 2567125"/>
                <a:gd name="connsiteX0-11" fmla="*/ 4426784 w 6644292"/>
                <a:gd name="connsiteY0-12" fmla="*/ 2529568 h 4693645"/>
                <a:gd name="connsiteX1-13" fmla="*/ 0 w 6644292"/>
                <a:gd name="connsiteY1-14" fmla="*/ 0 h 4693645"/>
                <a:gd name="connsiteX2-15" fmla="*/ 6234981 w 6644292"/>
                <a:gd name="connsiteY2-16" fmla="*/ 2470283 h 4693645"/>
                <a:gd name="connsiteX3-17" fmla="*/ 6306326 w 6644292"/>
                <a:gd name="connsiteY3-18" fmla="*/ 4278044 h 4693645"/>
                <a:gd name="connsiteX4-19" fmla="*/ 4499081 w 6644292"/>
                <a:gd name="connsiteY4-20" fmla="*/ 4361445 h 4693645"/>
                <a:gd name="connsiteX5-21" fmla="*/ 4403627 w 6644292"/>
                <a:gd name="connsiteY5-22" fmla="*/ 2554797 h 4693645"/>
                <a:gd name="connsiteX6-23" fmla="*/ 5360723 w 6644292"/>
                <a:gd name="connsiteY6-24" fmla="*/ 3410074 h 4693645"/>
                <a:gd name="connsiteX7" fmla="*/ 4426784 w 6644292"/>
                <a:gd name="connsiteY7" fmla="*/ 2529568 h 4693645"/>
                <a:gd name="connsiteX0-25" fmla="*/ 4426784 w 6644292"/>
                <a:gd name="connsiteY0-26" fmla="*/ 2529568 h 4693645"/>
                <a:gd name="connsiteX1-27" fmla="*/ 6234981 w 6644292"/>
                <a:gd name="connsiteY1-28" fmla="*/ 2470283 h 4693645"/>
                <a:gd name="connsiteX2-29" fmla="*/ 6306326 w 6644292"/>
                <a:gd name="connsiteY2-30" fmla="*/ 4278044 h 4693645"/>
                <a:gd name="connsiteX3-31" fmla="*/ 4499081 w 6644292"/>
                <a:gd name="connsiteY3-32" fmla="*/ 4361445 h 4693645"/>
                <a:gd name="connsiteX4-33" fmla="*/ 4403627 w 6644292"/>
                <a:gd name="connsiteY4-34" fmla="*/ 2554797 h 4693645"/>
                <a:gd name="connsiteX0-35" fmla="*/ 349635 w 2567143"/>
                <a:gd name="connsiteY0-36" fmla="*/ 403061 h 2567138"/>
                <a:gd name="connsiteX1-37" fmla="*/ 2157832 w 2567143"/>
                <a:gd name="connsiteY1-38" fmla="*/ 343776 h 2567138"/>
                <a:gd name="connsiteX2-39" fmla="*/ 2229177 w 2567143"/>
                <a:gd name="connsiteY2-40" fmla="*/ 2151537 h 2567138"/>
                <a:gd name="connsiteX3-41" fmla="*/ 421932 w 2567143"/>
                <a:gd name="connsiteY3-42" fmla="*/ 2234938 h 2567138"/>
                <a:gd name="connsiteX4-43" fmla="*/ 326478 w 2567143"/>
                <a:gd name="connsiteY4-44" fmla="*/ 428290 h 2567138"/>
                <a:gd name="connsiteX5-45" fmla="*/ 1283574 w 2567143"/>
                <a:gd name="connsiteY5-46" fmla="*/ 1283567 h 2567138"/>
                <a:gd name="connsiteX6-47" fmla="*/ 349635 w 2567143"/>
                <a:gd name="connsiteY6-48" fmla="*/ 403061 h 2567138"/>
                <a:gd name="connsiteX0-49" fmla="*/ 349635 w 2567143"/>
                <a:gd name="connsiteY0-50" fmla="*/ 403061 h 2567138"/>
                <a:gd name="connsiteX1-51" fmla="*/ 2157832 w 2567143"/>
                <a:gd name="connsiteY1-52" fmla="*/ 343776 h 2567138"/>
                <a:gd name="connsiteX2-53" fmla="*/ 2229177 w 2567143"/>
                <a:gd name="connsiteY2-54" fmla="*/ 2151537 h 2567138"/>
                <a:gd name="connsiteX3-55" fmla="*/ 421932 w 2567143"/>
                <a:gd name="connsiteY3-56" fmla="*/ 2234938 h 2567138"/>
                <a:gd name="connsiteX4-57" fmla="*/ 326478 w 2567143"/>
                <a:gd name="connsiteY4-58" fmla="*/ 428290 h 25671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567143" h="2567138" stroke="0" extrusionOk="0">
                  <a:moveTo>
                    <a:pt x="349635" y="403061"/>
                  </a:moveTo>
                  <a:cubicBezTo>
                    <a:pt x="833633" y="-110308"/>
                    <a:pt x="1641245" y="-136788"/>
                    <a:pt x="2157832" y="343776"/>
                  </a:cubicBezTo>
                  <a:cubicBezTo>
                    <a:pt x="2674418" y="824339"/>
                    <a:pt x="2706284" y="1631757"/>
                    <a:pt x="2229177" y="2151537"/>
                  </a:cubicBezTo>
                  <a:cubicBezTo>
                    <a:pt x="1752070" y="2671317"/>
                    <a:pt x="944883" y="2708567"/>
                    <a:pt x="421932" y="2234938"/>
                  </a:cubicBezTo>
                  <a:cubicBezTo>
                    <a:pt x="-101019" y="1761309"/>
                    <a:pt x="-143653" y="954388"/>
                    <a:pt x="326478" y="428290"/>
                  </a:cubicBezTo>
                  <a:lnTo>
                    <a:pt x="1283574" y="1283567"/>
                  </a:lnTo>
                  <a:lnTo>
                    <a:pt x="349635" y="403061"/>
                  </a:lnTo>
                  <a:close/>
                </a:path>
                <a:path w="2567143" h="2567138" fill="none">
                  <a:moveTo>
                    <a:pt x="349635" y="403061"/>
                  </a:moveTo>
                  <a:cubicBezTo>
                    <a:pt x="833633" y="-110308"/>
                    <a:pt x="1641245" y="-136788"/>
                    <a:pt x="2157832" y="343776"/>
                  </a:cubicBezTo>
                  <a:cubicBezTo>
                    <a:pt x="2674418" y="824339"/>
                    <a:pt x="2706284" y="1631757"/>
                    <a:pt x="2229177" y="2151537"/>
                  </a:cubicBezTo>
                  <a:cubicBezTo>
                    <a:pt x="1752070" y="2671317"/>
                    <a:pt x="944883" y="2708567"/>
                    <a:pt x="421932" y="2234938"/>
                  </a:cubicBezTo>
                  <a:cubicBezTo>
                    <a:pt x="-101019" y="1761309"/>
                    <a:pt x="-143653" y="954388"/>
                    <a:pt x="326478" y="428290"/>
                  </a:cubicBezTo>
                </a:path>
              </a:pathLst>
            </a:custGeom>
            <a:ln w="152400" cap="rnd">
              <a:gradFill flip="none" rotWithShape="1">
                <a:gsLst>
                  <a:gs pos="0">
                    <a:srgbClr val="1D1F1F"/>
                  </a:gs>
                  <a:gs pos="55834">
                    <a:srgbClr val="1D1F1F"/>
                  </a:gs>
                  <a:gs pos="28000">
                    <a:schemeClr val="bg2">
                      <a:lumMod val="50000"/>
                    </a:schemeClr>
                  </a:gs>
                  <a:gs pos="77000">
                    <a:schemeClr val="bg2">
                      <a:lumMod val="50000"/>
                    </a:schemeClr>
                  </a:gs>
                  <a:gs pos="100000">
                    <a:srgbClr val="1D1F1F"/>
                  </a:gs>
                </a:gsLst>
                <a:lin ang="5400000" scaled="1"/>
                <a:tileRect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altLang="zh-CN" dirty="0">
                <a:ea typeface="文悦青龙体 (非商业使用) W5" pitchFamily="50" charset="-122"/>
              </a:endParaRPr>
            </a:p>
          </p:txBody>
        </p:sp>
        <p:sp>
          <p:nvSpPr>
            <p:cNvPr id="4" name="ValueShape1"/>
            <p:cNvSpPr/>
            <p:nvPr/>
          </p:nvSpPr>
          <p:spPr>
            <a:xfrm>
              <a:off x="1823162" y="2273304"/>
              <a:ext cx="3493366" cy="3493364"/>
            </a:xfrm>
            <a:prstGeom prst="arc">
              <a:avLst>
                <a:gd name="adj1" fmla="val 16200000"/>
                <a:gd name="adj2" fmla="val 9936000"/>
              </a:avLst>
            </a:prstGeom>
            <a:ln w="152400" cap="rnd">
              <a:solidFill>
                <a:srgbClr val="A48452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6" name="ExtraShape"/>
            <p:cNvSpPr/>
            <p:nvPr/>
          </p:nvSpPr>
          <p:spPr bwMode="auto">
            <a:xfrm>
              <a:off x="2304280" y="2756053"/>
              <a:ext cx="2529693" cy="2525370"/>
            </a:xfrm>
            <a:custGeom>
              <a:avLst/>
              <a:gdLst>
                <a:gd name="connsiteX0" fmla="*/ 1309170 w 1858963"/>
                <a:gd name="connsiteY0" fmla="*/ 1415411 h 1855787"/>
                <a:gd name="connsiteX1" fmla="*/ 1339149 w 1858963"/>
                <a:gd name="connsiteY1" fmla="*/ 1435269 h 1855787"/>
                <a:gd name="connsiteX2" fmla="*/ 1328247 w 1858963"/>
                <a:gd name="connsiteY2" fmla="*/ 1499089 h 1855787"/>
                <a:gd name="connsiteX3" fmla="*/ 928981 w 1858963"/>
                <a:gd name="connsiteY3" fmla="*/ 1624012 h 1855787"/>
                <a:gd name="connsiteX4" fmla="*/ 882650 w 1858963"/>
                <a:gd name="connsiteY4" fmla="*/ 1577845 h 1855787"/>
                <a:gd name="connsiteX5" fmla="*/ 928981 w 1858963"/>
                <a:gd name="connsiteY5" fmla="*/ 1531678 h 1855787"/>
                <a:gd name="connsiteX6" fmla="*/ 1275103 w 1858963"/>
                <a:gd name="connsiteY6" fmla="*/ 1423049 h 1855787"/>
                <a:gd name="connsiteX7" fmla="*/ 1309170 w 1858963"/>
                <a:gd name="connsiteY7" fmla="*/ 1415411 h 1855787"/>
                <a:gd name="connsiteX8" fmla="*/ 1673368 w 1858963"/>
                <a:gd name="connsiteY8" fmla="*/ 418297 h 1855787"/>
                <a:gd name="connsiteX9" fmla="*/ 1720086 w 1858963"/>
                <a:gd name="connsiteY9" fmla="*/ 439701 h 1855787"/>
                <a:gd name="connsiteX10" fmla="*/ 1858963 w 1858963"/>
                <a:gd name="connsiteY10" fmla="*/ 927585 h 1855787"/>
                <a:gd name="connsiteX11" fmla="*/ 929030 w 1858963"/>
                <a:gd name="connsiteY11" fmla="*/ 1855787 h 1855787"/>
                <a:gd name="connsiteX12" fmla="*/ 781983 w 1858963"/>
                <a:gd name="connsiteY12" fmla="*/ 1843556 h 1855787"/>
                <a:gd name="connsiteX13" fmla="*/ 743860 w 1858963"/>
                <a:gd name="connsiteY13" fmla="*/ 1790555 h 1855787"/>
                <a:gd name="connsiteX14" fmla="*/ 796960 w 1858963"/>
                <a:gd name="connsiteY14" fmla="*/ 1752503 h 1855787"/>
                <a:gd name="connsiteX15" fmla="*/ 929030 w 1858963"/>
                <a:gd name="connsiteY15" fmla="*/ 1762016 h 1855787"/>
                <a:gd name="connsiteX16" fmla="*/ 1765017 w 1858963"/>
                <a:gd name="connsiteY16" fmla="*/ 927585 h 1855787"/>
                <a:gd name="connsiteX17" fmla="*/ 1641116 w 1858963"/>
                <a:gd name="connsiteY17" fmla="*/ 488626 h 1855787"/>
                <a:gd name="connsiteX18" fmla="*/ 1656093 w 1858963"/>
                <a:gd name="connsiteY18" fmla="*/ 424752 h 1855787"/>
                <a:gd name="connsiteX19" fmla="*/ 1673368 w 1858963"/>
                <a:gd name="connsiteY19" fmla="*/ 418297 h 1855787"/>
                <a:gd name="connsiteX20" fmla="*/ 1343300 w 1858963"/>
                <a:gd name="connsiteY20" fmla="*/ 385181 h 1855787"/>
                <a:gd name="connsiteX21" fmla="*/ 1376931 w 1858963"/>
                <a:gd name="connsiteY21" fmla="*/ 395701 h 1855787"/>
                <a:gd name="connsiteX22" fmla="*/ 1625600 w 1858963"/>
                <a:gd name="connsiteY22" fmla="*/ 927788 h 1855787"/>
                <a:gd name="connsiteX23" fmla="*/ 1462539 w 1858963"/>
                <a:gd name="connsiteY23" fmla="*/ 1374362 h 1855787"/>
                <a:gd name="connsiteX24" fmla="*/ 1427208 w 1858963"/>
                <a:gd name="connsiteY24" fmla="*/ 1390650 h 1855787"/>
                <a:gd name="connsiteX25" fmla="*/ 1391878 w 1858963"/>
                <a:gd name="connsiteY25" fmla="*/ 1314638 h 1855787"/>
                <a:gd name="connsiteX26" fmla="*/ 1533199 w 1858963"/>
                <a:gd name="connsiteY26" fmla="*/ 927788 h 1855787"/>
                <a:gd name="connsiteX27" fmla="*/ 1317142 w 1858963"/>
                <a:gd name="connsiteY27" fmla="*/ 466284 h 1855787"/>
                <a:gd name="connsiteX28" fmla="*/ 1311706 w 1858963"/>
                <a:gd name="connsiteY28" fmla="*/ 401130 h 1855787"/>
                <a:gd name="connsiteX29" fmla="*/ 1343300 w 1858963"/>
                <a:gd name="connsiteY29" fmla="*/ 385181 h 1855787"/>
                <a:gd name="connsiteX30" fmla="*/ 878652 w 1858963"/>
                <a:gd name="connsiteY30" fmla="*/ 234720 h 1855787"/>
                <a:gd name="connsiteX31" fmla="*/ 928917 w 1858963"/>
                <a:gd name="connsiteY31" fmla="*/ 278167 h 1855787"/>
                <a:gd name="connsiteX32" fmla="*/ 885445 w 1858963"/>
                <a:gd name="connsiteY32" fmla="*/ 327046 h 1855787"/>
                <a:gd name="connsiteX33" fmla="*/ 325741 w 1858963"/>
                <a:gd name="connsiteY33" fmla="*/ 928520 h 1855787"/>
                <a:gd name="connsiteX34" fmla="*/ 541743 w 1858963"/>
                <a:gd name="connsiteY34" fmla="*/ 1390148 h 1855787"/>
                <a:gd name="connsiteX35" fmla="*/ 555328 w 1858963"/>
                <a:gd name="connsiteY35" fmla="*/ 1439027 h 1855787"/>
                <a:gd name="connsiteX36" fmla="*/ 511856 w 1858963"/>
                <a:gd name="connsiteY36" fmla="*/ 1471612 h 1855787"/>
                <a:gd name="connsiteX37" fmla="*/ 481969 w 1858963"/>
                <a:gd name="connsiteY37" fmla="*/ 1460750 h 1855787"/>
                <a:gd name="connsiteX38" fmla="*/ 233362 w 1858963"/>
                <a:gd name="connsiteY38" fmla="*/ 928520 h 1855787"/>
                <a:gd name="connsiteX39" fmla="*/ 420836 w 1858963"/>
                <a:gd name="connsiteY39" fmla="*/ 453314 h 1855787"/>
                <a:gd name="connsiteX40" fmla="*/ 878652 w 1858963"/>
                <a:gd name="connsiteY40" fmla="*/ 234720 h 1855787"/>
                <a:gd name="connsiteX41" fmla="*/ 376942 w 1858963"/>
                <a:gd name="connsiteY41" fmla="*/ 199614 h 1855787"/>
                <a:gd name="connsiteX42" fmla="*/ 408609 w 1858963"/>
                <a:gd name="connsiteY42" fmla="*/ 216751 h 1855787"/>
                <a:gd name="connsiteX43" fmla="*/ 401799 w 1858963"/>
                <a:gd name="connsiteY43" fmla="*/ 281908 h 1855787"/>
                <a:gd name="connsiteX44" fmla="*/ 93980 w 1858963"/>
                <a:gd name="connsiteY44" fmla="*/ 928043 h 1855787"/>
                <a:gd name="connsiteX45" fmla="*/ 445384 w 1858963"/>
                <a:gd name="connsiteY45" fmla="*/ 1608115 h 1855787"/>
                <a:gd name="connsiteX46" fmla="*/ 463090 w 1858963"/>
                <a:gd name="connsiteY46" fmla="*/ 1661054 h 1855787"/>
                <a:gd name="connsiteX47" fmla="*/ 419505 w 1858963"/>
                <a:gd name="connsiteY47" fmla="*/ 1692275 h 1855787"/>
                <a:gd name="connsiteX48" fmla="*/ 392265 w 1858963"/>
                <a:gd name="connsiteY48" fmla="*/ 1684131 h 1855787"/>
                <a:gd name="connsiteX49" fmla="*/ 0 w 1858963"/>
                <a:gd name="connsiteY49" fmla="*/ 928043 h 1855787"/>
                <a:gd name="connsiteX50" fmla="*/ 343232 w 1858963"/>
                <a:gd name="connsiteY50" fmla="*/ 209964 h 1855787"/>
                <a:gd name="connsiteX51" fmla="*/ 376942 w 1858963"/>
                <a:gd name="connsiteY51" fmla="*/ 199614 h 1855787"/>
                <a:gd name="connsiteX52" fmla="*/ 930116 w 1858963"/>
                <a:gd name="connsiteY52" fmla="*/ 0 h 1855787"/>
                <a:gd name="connsiteX53" fmla="*/ 1077021 w 1858963"/>
                <a:gd name="connsiteY53" fmla="*/ 12202 h 1855787"/>
                <a:gd name="connsiteX54" fmla="*/ 1115108 w 1858963"/>
                <a:gd name="connsiteY54" fmla="*/ 65076 h 1855787"/>
                <a:gd name="connsiteX55" fmla="*/ 1062059 w 1858963"/>
                <a:gd name="connsiteY55" fmla="*/ 103037 h 1855787"/>
                <a:gd name="connsiteX56" fmla="*/ 930116 w 1858963"/>
                <a:gd name="connsiteY56" fmla="*/ 93547 h 1855787"/>
                <a:gd name="connsiteX57" fmla="*/ 556053 w 1858963"/>
                <a:gd name="connsiteY57" fmla="*/ 180315 h 1855787"/>
                <a:gd name="connsiteX58" fmla="*/ 535649 w 1858963"/>
                <a:gd name="connsiteY58" fmla="*/ 185738 h 1855787"/>
                <a:gd name="connsiteX59" fmla="*/ 494842 w 1858963"/>
                <a:gd name="connsiteY59" fmla="*/ 159979 h 1855787"/>
                <a:gd name="connsiteX60" fmla="*/ 515246 w 1858963"/>
                <a:gd name="connsiteY60" fmla="*/ 97614 h 1855787"/>
                <a:gd name="connsiteX61" fmla="*/ 930116 w 1858963"/>
                <a:gd name="connsiteY61" fmla="*/ 0 h 185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858963" h="1855787">
                  <a:moveTo>
                    <a:pt x="1309170" y="1415411"/>
                  </a:moveTo>
                  <a:cubicBezTo>
                    <a:pt x="1320752" y="1417617"/>
                    <a:pt x="1331654" y="1424407"/>
                    <a:pt x="1339149" y="1435269"/>
                  </a:cubicBezTo>
                  <a:cubicBezTo>
                    <a:pt x="1354138" y="1455637"/>
                    <a:pt x="1348688" y="1484152"/>
                    <a:pt x="1328247" y="1499089"/>
                  </a:cubicBezTo>
                  <a:cubicBezTo>
                    <a:pt x="1211057" y="1580561"/>
                    <a:pt x="1072063" y="1624012"/>
                    <a:pt x="928981" y="1624012"/>
                  </a:cubicBezTo>
                  <a:cubicBezTo>
                    <a:pt x="903090" y="1624012"/>
                    <a:pt x="882650" y="1603644"/>
                    <a:pt x="882650" y="1577845"/>
                  </a:cubicBezTo>
                  <a:cubicBezTo>
                    <a:pt x="882650" y="1552045"/>
                    <a:pt x="903090" y="1531678"/>
                    <a:pt x="928981" y="1531678"/>
                  </a:cubicBezTo>
                  <a:cubicBezTo>
                    <a:pt x="1052986" y="1531678"/>
                    <a:pt x="1172902" y="1493657"/>
                    <a:pt x="1275103" y="1423049"/>
                  </a:cubicBezTo>
                  <a:cubicBezTo>
                    <a:pt x="1285323" y="1415580"/>
                    <a:pt x="1297587" y="1413204"/>
                    <a:pt x="1309170" y="1415411"/>
                  </a:cubicBezTo>
                  <a:close/>
                  <a:moveTo>
                    <a:pt x="1673368" y="418297"/>
                  </a:moveTo>
                  <a:cubicBezTo>
                    <a:pt x="1691238" y="415494"/>
                    <a:pt x="1709874" y="423393"/>
                    <a:pt x="1720086" y="439701"/>
                  </a:cubicBezTo>
                  <a:cubicBezTo>
                    <a:pt x="1809948" y="585115"/>
                    <a:pt x="1858963" y="754991"/>
                    <a:pt x="1858963" y="927585"/>
                  </a:cubicBezTo>
                  <a:cubicBezTo>
                    <a:pt x="1858963" y="1438572"/>
                    <a:pt x="1440970" y="1855787"/>
                    <a:pt x="929030" y="1855787"/>
                  </a:cubicBezTo>
                  <a:cubicBezTo>
                    <a:pt x="880014" y="1855787"/>
                    <a:pt x="830999" y="1851710"/>
                    <a:pt x="781983" y="1843556"/>
                  </a:cubicBezTo>
                  <a:cubicBezTo>
                    <a:pt x="757475" y="1839479"/>
                    <a:pt x="739775" y="1816376"/>
                    <a:pt x="743860" y="1790555"/>
                  </a:cubicBezTo>
                  <a:cubicBezTo>
                    <a:pt x="747945" y="1766093"/>
                    <a:pt x="771091" y="1748426"/>
                    <a:pt x="796960" y="1752503"/>
                  </a:cubicBezTo>
                  <a:cubicBezTo>
                    <a:pt x="840529" y="1759298"/>
                    <a:pt x="884099" y="1762016"/>
                    <a:pt x="929030" y="1762016"/>
                  </a:cubicBezTo>
                  <a:cubicBezTo>
                    <a:pt x="1390593" y="1762016"/>
                    <a:pt x="1765017" y="1388289"/>
                    <a:pt x="1765017" y="927585"/>
                  </a:cubicBezTo>
                  <a:cubicBezTo>
                    <a:pt x="1765017" y="771299"/>
                    <a:pt x="1722809" y="620449"/>
                    <a:pt x="1641116" y="488626"/>
                  </a:cubicBezTo>
                  <a:cubicBezTo>
                    <a:pt x="1627501" y="466881"/>
                    <a:pt x="1634309" y="438342"/>
                    <a:pt x="1656093" y="424752"/>
                  </a:cubicBezTo>
                  <a:cubicBezTo>
                    <a:pt x="1661540" y="421355"/>
                    <a:pt x="1667411" y="419231"/>
                    <a:pt x="1673368" y="418297"/>
                  </a:cubicBezTo>
                  <a:close/>
                  <a:moveTo>
                    <a:pt x="1343300" y="385181"/>
                  </a:moveTo>
                  <a:cubicBezTo>
                    <a:pt x="1355190" y="384163"/>
                    <a:pt x="1367419" y="387556"/>
                    <a:pt x="1376931" y="395701"/>
                  </a:cubicBezTo>
                  <a:cubicBezTo>
                    <a:pt x="1534557" y="527365"/>
                    <a:pt x="1625600" y="721468"/>
                    <a:pt x="1625600" y="927788"/>
                  </a:cubicBezTo>
                  <a:cubicBezTo>
                    <a:pt x="1625600" y="1090672"/>
                    <a:pt x="1567170" y="1249484"/>
                    <a:pt x="1462539" y="1374362"/>
                  </a:cubicBezTo>
                  <a:cubicBezTo>
                    <a:pt x="1453027" y="1385221"/>
                    <a:pt x="1440797" y="1390650"/>
                    <a:pt x="1427208" y="1390650"/>
                  </a:cubicBezTo>
                  <a:cubicBezTo>
                    <a:pt x="1387802" y="1390650"/>
                    <a:pt x="1367419" y="1344500"/>
                    <a:pt x="1391878" y="1314638"/>
                  </a:cubicBezTo>
                  <a:cubicBezTo>
                    <a:pt x="1482921" y="1207406"/>
                    <a:pt x="1533199" y="1068954"/>
                    <a:pt x="1533199" y="927788"/>
                  </a:cubicBezTo>
                  <a:cubicBezTo>
                    <a:pt x="1533199" y="749973"/>
                    <a:pt x="1454385" y="581660"/>
                    <a:pt x="1317142" y="466284"/>
                  </a:cubicBezTo>
                  <a:cubicBezTo>
                    <a:pt x="1298118" y="449995"/>
                    <a:pt x="1295400" y="420133"/>
                    <a:pt x="1311706" y="401130"/>
                  </a:cubicBezTo>
                  <a:cubicBezTo>
                    <a:pt x="1319859" y="391628"/>
                    <a:pt x="1331410" y="386199"/>
                    <a:pt x="1343300" y="385181"/>
                  </a:cubicBezTo>
                  <a:close/>
                  <a:moveTo>
                    <a:pt x="878652" y="234720"/>
                  </a:moveTo>
                  <a:cubicBezTo>
                    <a:pt x="904464" y="233362"/>
                    <a:pt x="927558" y="252370"/>
                    <a:pt x="928917" y="278167"/>
                  </a:cubicBezTo>
                  <a:cubicBezTo>
                    <a:pt x="930275" y="303964"/>
                    <a:pt x="911256" y="325688"/>
                    <a:pt x="885445" y="327046"/>
                  </a:cubicBezTo>
                  <a:cubicBezTo>
                    <a:pt x="571630" y="350127"/>
                    <a:pt x="325741" y="613527"/>
                    <a:pt x="325741" y="928520"/>
                  </a:cubicBezTo>
                  <a:cubicBezTo>
                    <a:pt x="325741" y="1106383"/>
                    <a:pt x="404534" y="1274741"/>
                    <a:pt x="541743" y="1390148"/>
                  </a:cubicBezTo>
                  <a:cubicBezTo>
                    <a:pt x="555328" y="1402368"/>
                    <a:pt x="560762" y="1421376"/>
                    <a:pt x="555328" y="1439027"/>
                  </a:cubicBezTo>
                  <a:cubicBezTo>
                    <a:pt x="549894" y="1458035"/>
                    <a:pt x="532233" y="1471612"/>
                    <a:pt x="511856" y="1471612"/>
                  </a:cubicBezTo>
                  <a:cubicBezTo>
                    <a:pt x="500988" y="1471612"/>
                    <a:pt x="490120" y="1468897"/>
                    <a:pt x="481969" y="1460750"/>
                  </a:cubicBezTo>
                  <a:cubicBezTo>
                    <a:pt x="324382" y="1329051"/>
                    <a:pt x="233362" y="1134895"/>
                    <a:pt x="233362" y="928520"/>
                  </a:cubicBezTo>
                  <a:cubicBezTo>
                    <a:pt x="233362" y="752015"/>
                    <a:pt x="299929" y="582299"/>
                    <a:pt x="420836" y="453314"/>
                  </a:cubicBezTo>
                  <a:cubicBezTo>
                    <a:pt x="541743" y="325688"/>
                    <a:pt x="704763" y="246939"/>
                    <a:pt x="878652" y="234720"/>
                  </a:cubicBezTo>
                  <a:close/>
                  <a:moveTo>
                    <a:pt x="376942" y="199614"/>
                  </a:moveTo>
                  <a:cubicBezTo>
                    <a:pt x="388860" y="200801"/>
                    <a:pt x="400437" y="206570"/>
                    <a:pt x="408609" y="216751"/>
                  </a:cubicBezTo>
                  <a:cubicBezTo>
                    <a:pt x="424953" y="235755"/>
                    <a:pt x="422229" y="265619"/>
                    <a:pt x="401799" y="281908"/>
                  </a:cubicBezTo>
                  <a:cubicBezTo>
                    <a:pt x="205666" y="440727"/>
                    <a:pt x="93980" y="676919"/>
                    <a:pt x="93980" y="928043"/>
                  </a:cubicBezTo>
                  <a:cubicBezTo>
                    <a:pt x="93980" y="1196814"/>
                    <a:pt x="224735" y="1452011"/>
                    <a:pt x="445384" y="1608115"/>
                  </a:cubicBezTo>
                  <a:cubicBezTo>
                    <a:pt x="461728" y="1620332"/>
                    <a:pt x="469900" y="1642050"/>
                    <a:pt x="463090" y="1661054"/>
                  </a:cubicBezTo>
                  <a:cubicBezTo>
                    <a:pt x="456280" y="1678701"/>
                    <a:pt x="438574" y="1692275"/>
                    <a:pt x="419505" y="1692275"/>
                  </a:cubicBezTo>
                  <a:cubicBezTo>
                    <a:pt x="409971" y="1692275"/>
                    <a:pt x="400437" y="1689560"/>
                    <a:pt x="392265" y="1684131"/>
                  </a:cubicBezTo>
                  <a:cubicBezTo>
                    <a:pt x="147099" y="1510380"/>
                    <a:pt x="0" y="1228035"/>
                    <a:pt x="0" y="928043"/>
                  </a:cubicBezTo>
                  <a:cubicBezTo>
                    <a:pt x="0" y="648413"/>
                    <a:pt x="125306" y="386430"/>
                    <a:pt x="343232" y="209964"/>
                  </a:cubicBezTo>
                  <a:cubicBezTo>
                    <a:pt x="352766" y="201820"/>
                    <a:pt x="365024" y="198426"/>
                    <a:pt x="376942" y="199614"/>
                  </a:cubicBezTo>
                  <a:close/>
                  <a:moveTo>
                    <a:pt x="930116" y="0"/>
                  </a:moveTo>
                  <a:cubicBezTo>
                    <a:pt x="979084" y="0"/>
                    <a:pt x="1028053" y="4067"/>
                    <a:pt x="1077021" y="12202"/>
                  </a:cubicBezTo>
                  <a:cubicBezTo>
                    <a:pt x="1101505" y="16269"/>
                    <a:pt x="1119188" y="39317"/>
                    <a:pt x="1115108" y="65076"/>
                  </a:cubicBezTo>
                  <a:cubicBezTo>
                    <a:pt x="1111027" y="89479"/>
                    <a:pt x="1087903" y="107104"/>
                    <a:pt x="1062059" y="103037"/>
                  </a:cubicBezTo>
                  <a:cubicBezTo>
                    <a:pt x="1018531" y="96258"/>
                    <a:pt x="975004" y="93547"/>
                    <a:pt x="930116" y="93547"/>
                  </a:cubicBezTo>
                  <a:cubicBezTo>
                    <a:pt x="798174" y="93547"/>
                    <a:pt x="673033" y="122018"/>
                    <a:pt x="556053" y="180315"/>
                  </a:cubicBezTo>
                  <a:cubicBezTo>
                    <a:pt x="549252" y="184382"/>
                    <a:pt x="542450" y="185738"/>
                    <a:pt x="535649" y="185738"/>
                  </a:cubicBezTo>
                  <a:cubicBezTo>
                    <a:pt x="519326" y="185738"/>
                    <a:pt x="503004" y="176248"/>
                    <a:pt x="494842" y="159979"/>
                  </a:cubicBezTo>
                  <a:cubicBezTo>
                    <a:pt x="482600" y="136931"/>
                    <a:pt x="492122" y="109816"/>
                    <a:pt x="515246" y="97614"/>
                  </a:cubicBezTo>
                  <a:cubicBezTo>
                    <a:pt x="644468" y="33894"/>
                    <a:pt x="784571" y="0"/>
                    <a:pt x="930116" y="0"/>
                  </a:cubicBezTo>
                  <a:close/>
                </a:path>
              </a:pathLst>
            </a:custGeom>
            <a:gradFill>
              <a:gsLst>
                <a:gs pos="0">
                  <a:srgbClr val="1D1F1F"/>
                </a:gs>
                <a:gs pos="55834">
                  <a:srgbClr val="1D1F1F"/>
                </a:gs>
                <a:gs pos="28000">
                  <a:schemeClr val="bg2">
                    <a:lumMod val="50000"/>
                  </a:schemeClr>
                </a:gs>
                <a:gs pos="77000">
                  <a:schemeClr val="bg2">
                    <a:lumMod val="50000"/>
                  </a:schemeClr>
                </a:gs>
                <a:gs pos="100000">
                  <a:srgbClr val="1D1F1F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39" name="文本框 17"/>
          <p:cNvSpPr txBox="1"/>
          <p:nvPr/>
        </p:nvSpPr>
        <p:spPr>
          <a:xfrm>
            <a:off x="5433316" y="3121936"/>
            <a:ext cx="4823112" cy="1938992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【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上传信息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】 PDF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解析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【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信息导入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】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增加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【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查询文献信息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】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查询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【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用户收藏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】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查询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/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增删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  <a:defRPr/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【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批量导入导出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】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查询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/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增加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 rot="16200000">
            <a:off x="10878163" y="6005487"/>
            <a:ext cx="160597" cy="690874"/>
            <a:chOff x="363278" y="389666"/>
            <a:chExt cx="160597" cy="690874"/>
          </a:xfrm>
        </p:grpSpPr>
        <p:sp>
          <p:nvSpPr>
            <p:cNvPr id="32" name="椭圆 31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rgbClr val="1D1F1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1479"/>
          <a:stretch>
            <a:fillRect/>
          </a:stretch>
        </p:blipFill>
        <p:spPr>
          <a:xfrm>
            <a:off x="0" y="0"/>
            <a:ext cx="12191999" cy="1270226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0" y="1235376"/>
            <a:ext cx="12192000" cy="147638"/>
          </a:xfrm>
          <a:prstGeom prst="rect">
            <a:avLst/>
          </a:pr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4610104" y="303025"/>
            <a:ext cx="2971792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32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功能设计</a:t>
            </a:r>
          </a:p>
        </p:txBody>
      </p:sp>
    </p:spTree>
    <p:extLst>
      <p:ext uri="{BB962C8B-B14F-4D97-AF65-F5344CB8AC3E}">
        <p14:creationId xmlns:p14="http://schemas.microsoft.com/office/powerpoint/2010/main" val="1742587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1479"/>
          <a:stretch>
            <a:fillRect/>
          </a:stretch>
        </p:blipFill>
        <p:spPr>
          <a:xfrm>
            <a:off x="1" y="-22744"/>
            <a:ext cx="12191999" cy="1015003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0" y="961074"/>
            <a:ext cx="12192000" cy="120482"/>
          </a:xfrm>
          <a:prstGeom prst="rect">
            <a:avLst/>
          </a:pr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 rot="16200000">
            <a:off x="10878163" y="6005487"/>
            <a:ext cx="160597" cy="690874"/>
            <a:chOff x="363278" y="389666"/>
            <a:chExt cx="160597" cy="690874"/>
          </a:xfrm>
        </p:grpSpPr>
        <p:sp>
          <p:nvSpPr>
            <p:cNvPr id="28" name="椭圆 27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rgbClr val="1D1F1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4610104" y="161591"/>
            <a:ext cx="2971792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36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功能模块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511640" y="719316"/>
            <a:ext cx="5168720" cy="27699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altLang="zh-CN" sz="1200" dirty="0">
                <a:solidFill>
                  <a:srgbClr val="F3E7D5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What functions are we going to implement</a:t>
            </a:r>
            <a:r>
              <a:rPr lang="zh-CN" altLang="en-US" sz="1200" dirty="0">
                <a:solidFill>
                  <a:srgbClr val="F3E7D5"/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？</a:t>
            </a:r>
            <a:endParaRPr lang="en-US" altLang="zh-CN" sz="1200" dirty="0">
              <a:solidFill>
                <a:srgbClr val="F3E7D5"/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286" y="1365647"/>
            <a:ext cx="10116674" cy="468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1710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4600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2095500"/>
            <a:ext cx="7454899" cy="266700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cxnSp>
        <p:nvCxnSpPr>
          <p:cNvPr id="7" name="直接连接符 6"/>
          <p:cNvCxnSpPr/>
          <p:nvPr/>
        </p:nvCxnSpPr>
        <p:spPr>
          <a:xfrm>
            <a:off x="3060699" y="2423319"/>
            <a:ext cx="0" cy="2011362"/>
          </a:xfrm>
          <a:prstGeom prst="line">
            <a:avLst/>
          </a:prstGeom>
          <a:ln w="47625" cap="rnd">
            <a:gradFill flip="none" rotWithShape="1">
              <a:gsLst>
                <a:gs pos="23000">
                  <a:srgbClr val="E6CEAB"/>
                </a:gs>
                <a:gs pos="0">
                  <a:srgbClr val="A48452"/>
                </a:gs>
                <a:gs pos="51000">
                  <a:srgbClr val="A48452"/>
                </a:gs>
                <a:gs pos="76000">
                  <a:srgbClr val="E6CEAB"/>
                </a:gs>
                <a:gs pos="100000">
                  <a:srgbClr val="A48452"/>
                </a:gs>
              </a:gsLst>
              <a:lin ang="54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19175" y="2575769"/>
            <a:ext cx="1470585" cy="1706463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03</a:t>
            </a:r>
            <a:endParaRPr lang="zh-CN" altLang="en-US" sz="400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0C3FEAD9-C63C-45D4-B5D3-F26766BF86A9}"/>
              </a:ext>
            </a:extLst>
          </p:cNvPr>
          <p:cNvGrpSpPr/>
          <p:nvPr/>
        </p:nvGrpSpPr>
        <p:grpSpPr>
          <a:xfrm>
            <a:off x="3280142" y="2575768"/>
            <a:ext cx="3955315" cy="1687075"/>
            <a:chOff x="1689252" y="1869540"/>
            <a:chExt cx="4332538" cy="1565265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9CB3BCA-805E-4384-8CCC-0AE68FDB45AA}"/>
                </a:ext>
              </a:extLst>
            </p:cNvPr>
            <p:cNvSpPr txBox="1"/>
            <p:nvPr/>
          </p:nvSpPr>
          <p:spPr>
            <a:xfrm>
              <a:off x="1689252" y="2422653"/>
              <a:ext cx="2932060" cy="39977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en-US" altLang="zh-CN" sz="22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Database design</a:t>
              </a:r>
              <a:endParaRPr lang="zh-CN" altLang="en-US" sz="2200" b="1" dirty="0">
                <a:gradFill>
                  <a:gsLst>
                    <a:gs pos="23000">
                      <a:srgbClr val="E6CEAB"/>
                    </a:gs>
                    <a:gs pos="0">
                      <a:srgbClr val="A48452"/>
                    </a:gs>
                    <a:gs pos="51000">
                      <a:srgbClr val="A48452"/>
                    </a:gs>
                    <a:gs pos="76000">
                      <a:srgbClr val="E6CEAB"/>
                    </a:gs>
                    <a:gs pos="100000">
                      <a:srgbClr val="A48452"/>
                    </a:gs>
                  </a:gsLst>
                  <a:lin ang="5400000" scaled="1"/>
                </a:gradFill>
                <a:latin typeface="文悦青龙体 (非商业使用) W5" pitchFamily="50" charset="-122"/>
                <a:ea typeface="文悦青龙体 (非商业使用) W5" pitchFamily="50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871C3C2-D728-4EA7-97E8-A83689C538CB}"/>
                </a:ext>
              </a:extLst>
            </p:cNvPr>
            <p:cNvSpPr txBox="1"/>
            <p:nvPr/>
          </p:nvSpPr>
          <p:spPr>
            <a:xfrm>
              <a:off x="1689252" y="3006473"/>
              <a:ext cx="4332538" cy="428332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en-US" altLang="zh-CN" sz="1200" dirty="0">
                  <a:solidFill>
                    <a:srgbClr val="F3E7D5"/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The design of conceptual structure, logical structure and physical structure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BA22B600-0BBE-4F7A-8658-72F6F8DCBB27}"/>
                </a:ext>
              </a:extLst>
            </p:cNvPr>
            <p:cNvSpPr txBox="1"/>
            <p:nvPr/>
          </p:nvSpPr>
          <p:spPr>
            <a:xfrm>
              <a:off x="1689252" y="1869540"/>
              <a:ext cx="2805641" cy="599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zh-CN" altLang="en-US" sz="36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数据库设计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/>
        </p:nvSpPr>
        <p:spPr>
          <a:xfrm>
            <a:off x="9699327" y="5421050"/>
            <a:ext cx="1291860" cy="1436950"/>
          </a:xfrm>
          <a:custGeom>
            <a:avLst/>
            <a:gdLst>
              <a:gd name="connsiteX0" fmla="*/ 2222499 w 4444998"/>
              <a:gd name="connsiteY0" fmla="*/ 0 h 5156200"/>
              <a:gd name="connsiteX1" fmla="*/ 4444998 w 4444998"/>
              <a:gd name="connsiteY1" fmla="*/ 1111250 h 5156200"/>
              <a:gd name="connsiteX2" fmla="*/ 4444998 w 4444998"/>
              <a:gd name="connsiteY2" fmla="*/ 4044950 h 5156200"/>
              <a:gd name="connsiteX3" fmla="*/ 2222499 w 4444998"/>
              <a:gd name="connsiteY3" fmla="*/ 5156200 h 5156200"/>
              <a:gd name="connsiteX4" fmla="*/ 0 w 4444998"/>
              <a:gd name="connsiteY4" fmla="*/ 4044950 h 5156200"/>
              <a:gd name="connsiteX5" fmla="*/ 0 w 4444998"/>
              <a:gd name="connsiteY5" fmla="*/ 1111250 h 515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998" h="5156200">
                <a:moveTo>
                  <a:pt x="2222499" y="0"/>
                </a:moveTo>
                <a:lnTo>
                  <a:pt x="4444998" y="1111250"/>
                </a:lnTo>
                <a:lnTo>
                  <a:pt x="4444998" y="4044950"/>
                </a:lnTo>
                <a:lnTo>
                  <a:pt x="2222499" y="5156200"/>
                </a:lnTo>
                <a:lnTo>
                  <a:pt x="0" y="4044950"/>
                </a:lnTo>
                <a:lnTo>
                  <a:pt x="0" y="1111250"/>
                </a:lnTo>
                <a:close/>
              </a:path>
            </a:pathLst>
          </a:custGeom>
          <a:blipFill>
            <a:blip r:embed="rId3"/>
            <a:stretch>
              <a:fillRect l="-37131" r="-36869"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0535" y="266764"/>
            <a:ext cx="278784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latin typeface="文悦青龙体 (非商业使用) W5" pitchFamily="50" charset="-122"/>
                <a:ea typeface="文悦青龙体 (非商业使用) W5" pitchFamily="50" charset="-122"/>
              </a:rPr>
              <a:t>概念结构设计</a:t>
            </a:r>
          </a:p>
        </p:txBody>
      </p:sp>
      <p:cxnSp>
        <p:nvCxnSpPr>
          <p:cNvPr id="15" name="直接连接符 14"/>
          <p:cNvCxnSpPr>
            <a:cxnSpLocks/>
          </p:cNvCxnSpPr>
          <p:nvPr/>
        </p:nvCxnSpPr>
        <p:spPr>
          <a:xfrm>
            <a:off x="9380315" y="5348514"/>
            <a:ext cx="0" cy="150948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455219" y="375072"/>
            <a:ext cx="321909" cy="306603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 flipV="1">
            <a:off x="11172825" y="-18135"/>
            <a:ext cx="1019176" cy="6876135"/>
            <a:chOff x="11172825" y="-18135"/>
            <a:chExt cx="1019176" cy="6876135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7" t="1797" r="90144" b="1797"/>
            <a:stretch>
              <a:fillRect/>
            </a:stretch>
          </p:blipFill>
          <p:spPr>
            <a:xfrm>
              <a:off x="11172826" y="-18135"/>
              <a:ext cx="1019175" cy="6858000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t="66991" r="21875" b="5370"/>
            <a:stretch>
              <a:fillRect/>
            </a:stretch>
          </p:blipFill>
          <p:spPr>
            <a:xfrm rot="5400000">
              <a:off x="8999088" y="3665088"/>
              <a:ext cx="5366649" cy="1019175"/>
            </a:xfrm>
            <a:prstGeom prst="rect">
              <a:avLst/>
            </a:prstGeom>
            <a:effectLst/>
          </p:spPr>
        </p:pic>
        <p:sp>
          <p:nvSpPr>
            <p:cNvPr id="23" name="椭圆 22"/>
            <p:cNvSpPr/>
            <p:nvPr/>
          </p:nvSpPr>
          <p:spPr>
            <a:xfrm>
              <a:off x="11536104" y="371531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1536104" y="636669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1536104" y="901808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27" name="Freeform 38">
            <a:extLst>
              <a:ext uri="{FF2B5EF4-FFF2-40B4-BE49-F238E27FC236}">
                <a16:creationId xmlns:a16="http://schemas.microsoft.com/office/drawing/2014/main" id="{D829403B-34B4-4AC5-A3E5-0559F3B430BF}"/>
              </a:ext>
            </a:extLst>
          </p:cNvPr>
          <p:cNvSpPr>
            <a:spLocks noEditPoints="1"/>
          </p:cNvSpPr>
          <p:nvPr/>
        </p:nvSpPr>
        <p:spPr bwMode="auto">
          <a:xfrm>
            <a:off x="1257677" y="1424598"/>
            <a:ext cx="323849" cy="452967"/>
          </a:xfrm>
          <a:custGeom>
            <a:avLst/>
            <a:gdLst>
              <a:gd name="T0" fmla="*/ 172720 w 45"/>
              <a:gd name="T1" fmla="*/ 237268 h 63"/>
              <a:gd name="T2" fmla="*/ 183515 w 45"/>
              <a:gd name="T3" fmla="*/ 248053 h 63"/>
              <a:gd name="T4" fmla="*/ 70167 w 45"/>
              <a:gd name="T5" fmla="*/ 258838 h 63"/>
              <a:gd name="T6" fmla="*/ 53975 w 45"/>
              <a:gd name="T7" fmla="*/ 248053 h 63"/>
              <a:gd name="T8" fmla="*/ 70167 w 45"/>
              <a:gd name="T9" fmla="*/ 226483 h 63"/>
              <a:gd name="T10" fmla="*/ 21590 w 45"/>
              <a:gd name="T11" fmla="*/ 183344 h 63"/>
              <a:gd name="T12" fmla="*/ 37782 w 45"/>
              <a:gd name="T13" fmla="*/ 32355 h 63"/>
              <a:gd name="T14" fmla="*/ 205105 w 45"/>
              <a:gd name="T15" fmla="*/ 32355 h 63"/>
              <a:gd name="T16" fmla="*/ 221297 w 45"/>
              <a:gd name="T17" fmla="*/ 183344 h 63"/>
              <a:gd name="T18" fmla="*/ 172720 w 45"/>
              <a:gd name="T19" fmla="*/ 226483 h 63"/>
              <a:gd name="T20" fmla="*/ 124142 w 45"/>
              <a:gd name="T21" fmla="*/ 339725 h 63"/>
              <a:gd name="T22" fmla="*/ 70167 w 45"/>
              <a:gd name="T23" fmla="*/ 318155 h 63"/>
              <a:gd name="T24" fmla="*/ 53975 w 45"/>
              <a:gd name="T25" fmla="*/ 307370 h 63"/>
              <a:gd name="T26" fmla="*/ 172720 w 45"/>
              <a:gd name="T27" fmla="*/ 291193 h 63"/>
              <a:gd name="T28" fmla="*/ 183515 w 45"/>
              <a:gd name="T29" fmla="*/ 307370 h 63"/>
              <a:gd name="T30" fmla="*/ 145732 w 45"/>
              <a:gd name="T31" fmla="*/ 318155 h 63"/>
              <a:gd name="T32" fmla="*/ 80962 w 45"/>
              <a:gd name="T33" fmla="*/ 129419 h 63"/>
              <a:gd name="T34" fmla="*/ 113347 w 45"/>
              <a:gd name="T35" fmla="*/ 194129 h 63"/>
              <a:gd name="T36" fmla="*/ 134937 w 45"/>
              <a:gd name="T37" fmla="*/ 113242 h 63"/>
              <a:gd name="T38" fmla="*/ 97155 w 45"/>
              <a:gd name="T39" fmla="*/ 48532 h 63"/>
              <a:gd name="T40" fmla="*/ 172720 w 45"/>
              <a:gd name="T41" fmla="*/ 264231 h 63"/>
              <a:gd name="T42" fmla="*/ 183515 w 45"/>
              <a:gd name="T43" fmla="*/ 275015 h 63"/>
              <a:gd name="T44" fmla="*/ 70167 w 45"/>
              <a:gd name="T45" fmla="*/ 291193 h 63"/>
              <a:gd name="T46" fmla="*/ 53975 w 45"/>
              <a:gd name="T47" fmla="*/ 275015 h 63"/>
              <a:gd name="T48" fmla="*/ 151130 w 45"/>
              <a:gd name="T49" fmla="*/ 231876 h 63"/>
              <a:gd name="T50" fmla="*/ 151130 w 45"/>
              <a:gd name="T51" fmla="*/ 210306 h 63"/>
              <a:gd name="T52" fmla="*/ 199707 w 45"/>
              <a:gd name="T53" fmla="*/ 172559 h 63"/>
              <a:gd name="T54" fmla="*/ 215900 w 45"/>
              <a:gd name="T55" fmla="*/ 118634 h 63"/>
              <a:gd name="T56" fmla="*/ 118745 w 45"/>
              <a:gd name="T57" fmla="*/ 21570 h 63"/>
              <a:gd name="T58" fmla="*/ 26987 w 45"/>
              <a:gd name="T59" fmla="*/ 118634 h 63"/>
              <a:gd name="T60" fmla="*/ 43180 w 45"/>
              <a:gd name="T61" fmla="*/ 172559 h 63"/>
              <a:gd name="T62" fmla="*/ 91757 w 45"/>
              <a:gd name="T63" fmla="*/ 210306 h 63"/>
              <a:gd name="T64" fmla="*/ 91757 w 45"/>
              <a:gd name="T65" fmla="*/ 231876 h 63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5" h="63">
                <a:moveTo>
                  <a:pt x="32" y="42"/>
                </a:moveTo>
                <a:cubicBezTo>
                  <a:pt x="32" y="44"/>
                  <a:pt x="32" y="44"/>
                  <a:pt x="32" y="44"/>
                </a:cubicBezTo>
                <a:cubicBezTo>
                  <a:pt x="34" y="44"/>
                  <a:pt x="34" y="45"/>
                  <a:pt x="34" y="46"/>
                </a:cubicBezTo>
                <a:cubicBezTo>
                  <a:pt x="34" y="46"/>
                  <a:pt x="34" y="46"/>
                  <a:pt x="34" y="46"/>
                </a:cubicBezTo>
                <a:cubicBezTo>
                  <a:pt x="34" y="47"/>
                  <a:pt x="33" y="48"/>
                  <a:pt x="32" y="48"/>
                </a:cubicBezTo>
                <a:cubicBezTo>
                  <a:pt x="13" y="48"/>
                  <a:pt x="13" y="48"/>
                  <a:pt x="13" y="48"/>
                </a:cubicBezTo>
                <a:cubicBezTo>
                  <a:pt x="12" y="48"/>
                  <a:pt x="10" y="47"/>
                  <a:pt x="10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10" y="45"/>
                  <a:pt x="11" y="44"/>
                  <a:pt x="13" y="44"/>
                </a:cubicBezTo>
                <a:cubicBezTo>
                  <a:pt x="13" y="42"/>
                  <a:pt x="13" y="42"/>
                  <a:pt x="13" y="42"/>
                </a:cubicBezTo>
                <a:cubicBezTo>
                  <a:pt x="9" y="40"/>
                  <a:pt x="6" y="38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2" y="31"/>
                  <a:pt x="0" y="27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11" y="2"/>
                  <a:pt x="16" y="0"/>
                  <a:pt x="22" y="0"/>
                </a:cubicBezTo>
                <a:cubicBezTo>
                  <a:pt x="29" y="0"/>
                  <a:pt x="34" y="2"/>
                  <a:pt x="38" y="6"/>
                </a:cubicBezTo>
                <a:cubicBezTo>
                  <a:pt x="42" y="10"/>
                  <a:pt x="45" y="16"/>
                  <a:pt x="45" y="22"/>
                </a:cubicBezTo>
                <a:cubicBezTo>
                  <a:pt x="45" y="27"/>
                  <a:pt x="43" y="31"/>
                  <a:pt x="41" y="34"/>
                </a:cubicBezTo>
                <a:cubicBezTo>
                  <a:pt x="41" y="34"/>
                  <a:pt x="41" y="34"/>
                  <a:pt x="41" y="34"/>
                </a:cubicBezTo>
                <a:cubicBezTo>
                  <a:pt x="39" y="38"/>
                  <a:pt x="36" y="40"/>
                  <a:pt x="32" y="42"/>
                </a:cubicBezTo>
                <a:close/>
                <a:moveTo>
                  <a:pt x="27" y="59"/>
                </a:moveTo>
                <a:cubicBezTo>
                  <a:pt x="27" y="61"/>
                  <a:pt x="25" y="63"/>
                  <a:pt x="23" y="63"/>
                </a:cubicBezTo>
                <a:cubicBezTo>
                  <a:pt x="20" y="63"/>
                  <a:pt x="18" y="61"/>
                  <a:pt x="18" y="59"/>
                </a:cubicBezTo>
                <a:cubicBezTo>
                  <a:pt x="13" y="59"/>
                  <a:pt x="13" y="59"/>
                  <a:pt x="13" y="59"/>
                </a:cubicBezTo>
                <a:cubicBezTo>
                  <a:pt x="12" y="59"/>
                  <a:pt x="10" y="58"/>
                  <a:pt x="10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10" y="56"/>
                  <a:pt x="12" y="54"/>
                  <a:pt x="13" y="54"/>
                </a:cubicBezTo>
                <a:cubicBezTo>
                  <a:pt x="32" y="54"/>
                  <a:pt x="32" y="54"/>
                  <a:pt x="32" y="54"/>
                </a:cubicBezTo>
                <a:cubicBezTo>
                  <a:pt x="33" y="54"/>
                  <a:pt x="34" y="56"/>
                  <a:pt x="34" y="57"/>
                </a:cubicBezTo>
                <a:cubicBezTo>
                  <a:pt x="34" y="57"/>
                  <a:pt x="34" y="57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27" y="59"/>
                  <a:pt x="27" y="59"/>
                  <a:pt x="27" y="59"/>
                </a:cubicBezTo>
                <a:close/>
                <a:moveTo>
                  <a:pt x="18" y="9"/>
                </a:moveTo>
                <a:cubicBezTo>
                  <a:pt x="15" y="24"/>
                  <a:pt x="15" y="24"/>
                  <a:pt x="15" y="24"/>
                </a:cubicBezTo>
                <a:cubicBezTo>
                  <a:pt x="25" y="25"/>
                  <a:pt x="25" y="25"/>
                  <a:pt x="25" y="25"/>
                </a:cubicBezTo>
                <a:cubicBezTo>
                  <a:pt x="21" y="36"/>
                  <a:pt x="21" y="36"/>
                  <a:pt x="21" y="36"/>
                </a:cubicBezTo>
                <a:cubicBezTo>
                  <a:pt x="32" y="23"/>
                  <a:pt x="32" y="23"/>
                  <a:pt x="32" y="23"/>
                </a:cubicBezTo>
                <a:cubicBezTo>
                  <a:pt x="25" y="21"/>
                  <a:pt x="25" y="21"/>
                  <a:pt x="25" y="21"/>
                </a:cubicBezTo>
                <a:cubicBezTo>
                  <a:pt x="29" y="12"/>
                  <a:pt x="29" y="12"/>
                  <a:pt x="29" y="12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3" y="49"/>
                </a:moveTo>
                <a:cubicBezTo>
                  <a:pt x="32" y="49"/>
                  <a:pt x="32" y="49"/>
                  <a:pt x="32" y="49"/>
                </a:cubicBezTo>
                <a:cubicBezTo>
                  <a:pt x="33" y="49"/>
                  <a:pt x="34" y="50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3"/>
                  <a:pt x="33" y="54"/>
                  <a:pt x="32" y="54"/>
                </a:cubicBezTo>
                <a:cubicBezTo>
                  <a:pt x="13" y="54"/>
                  <a:pt x="13" y="54"/>
                  <a:pt x="13" y="54"/>
                </a:cubicBezTo>
                <a:cubicBezTo>
                  <a:pt x="12" y="54"/>
                  <a:pt x="10" y="53"/>
                  <a:pt x="10" y="51"/>
                </a:cubicBezTo>
                <a:cubicBezTo>
                  <a:pt x="10" y="51"/>
                  <a:pt x="10" y="51"/>
                  <a:pt x="10" y="51"/>
                </a:cubicBezTo>
                <a:cubicBezTo>
                  <a:pt x="10" y="50"/>
                  <a:pt x="12" y="49"/>
                  <a:pt x="13" y="49"/>
                </a:cubicBezTo>
                <a:close/>
                <a:moveTo>
                  <a:pt x="28" y="43"/>
                </a:moveTo>
                <a:cubicBezTo>
                  <a:pt x="28" y="40"/>
                  <a:pt x="28" y="40"/>
                  <a:pt x="28" y="40"/>
                </a:cubicBezTo>
                <a:cubicBezTo>
                  <a:pt x="28" y="39"/>
                  <a:pt x="28" y="39"/>
                  <a:pt x="28" y="39"/>
                </a:cubicBezTo>
                <a:cubicBezTo>
                  <a:pt x="29" y="38"/>
                  <a:pt x="29" y="38"/>
                  <a:pt x="29" y="38"/>
                </a:cubicBezTo>
                <a:cubicBezTo>
                  <a:pt x="33" y="37"/>
                  <a:pt x="35" y="35"/>
                  <a:pt x="37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9" y="29"/>
                  <a:pt x="40" y="26"/>
                  <a:pt x="40" y="22"/>
                </a:cubicBezTo>
                <a:cubicBezTo>
                  <a:pt x="40" y="17"/>
                  <a:pt x="38" y="13"/>
                  <a:pt x="35" y="9"/>
                </a:cubicBezTo>
                <a:cubicBezTo>
                  <a:pt x="32" y="6"/>
                  <a:pt x="27" y="4"/>
                  <a:pt x="22" y="4"/>
                </a:cubicBezTo>
                <a:cubicBezTo>
                  <a:pt x="18" y="4"/>
                  <a:pt x="13" y="6"/>
                  <a:pt x="10" y="9"/>
                </a:cubicBezTo>
                <a:cubicBezTo>
                  <a:pt x="7" y="13"/>
                  <a:pt x="5" y="17"/>
                  <a:pt x="5" y="22"/>
                </a:cubicBezTo>
                <a:cubicBezTo>
                  <a:pt x="5" y="26"/>
                  <a:pt x="6" y="29"/>
                  <a:pt x="8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10" y="35"/>
                  <a:pt x="12" y="37"/>
                  <a:pt x="16" y="38"/>
                </a:cubicBezTo>
                <a:cubicBezTo>
                  <a:pt x="17" y="39"/>
                  <a:pt x="17" y="39"/>
                  <a:pt x="17" y="39"/>
                </a:cubicBezTo>
                <a:cubicBezTo>
                  <a:pt x="17" y="40"/>
                  <a:pt x="17" y="40"/>
                  <a:pt x="17" y="40"/>
                </a:cubicBezTo>
                <a:cubicBezTo>
                  <a:pt x="17" y="43"/>
                  <a:pt x="17" y="43"/>
                  <a:pt x="17" y="43"/>
                </a:cubicBezTo>
                <a:lnTo>
                  <a:pt x="28" y="43"/>
                </a:lnTo>
                <a:close/>
              </a:path>
            </a:pathLst>
          </a:custGeom>
          <a:solidFill>
            <a:srgbClr val="5F5F5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Freeform 37">
            <a:extLst>
              <a:ext uri="{FF2B5EF4-FFF2-40B4-BE49-F238E27FC236}">
                <a16:creationId xmlns:a16="http://schemas.microsoft.com/office/drawing/2014/main" id="{87EBA31D-C0D8-4C83-9BC3-FEF830194178}"/>
              </a:ext>
            </a:extLst>
          </p:cNvPr>
          <p:cNvSpPr>
            <a:spLocks noEditPoints="1"/>
          </p:cNvSpPr>
          <p:nvPr/>
        </p:nvSpPr>
        <p:spPr bwMode="auto">
          <a:xfrm>
            <a:off x="1257677" y="2986616"/>
            <a:ext cx="387349" cy="442384"/>
          </a:xfrm>
          <a:custGeom>
            <a:avLst/>
            <a:gdLst>
              <a:gd name="T0" fmla="*/ 193675 w 57"/>
              <a:gd name="T1" fmla="*/ 20418 h 65"/>
              <a:gd name="T2" fmla="*/ 234448 w 57"/>
              <a:gd name="T3" fmla="*/ 188864 h 65"/>
              <a:gd name="T4" fmla="*/ 208965 w 57"/>
              <a:gd name="T5" fmla="*/ 45940 h 65"/>
              <a:gd name="T6" fmla="*/ 40774 w 57"/>
              <a:gd name="T7" fmla="*/ 61253 h 65"/>
              <a:gd name="T8" fmla="*/ 15290 w 57"/>
              <a:gd name="T9" fmla="*/ 61253 h 65"/>
              <a:gd name="T10" fmla="*/ 40774 w 57"/>
              <a:gd name="T11" fmla="*/ 285848 h 65"/>
              <a:gd name="T12" fmla="*/ 40774 w 57"/>
              <a:gd name="T13" fmla="*/ 306266 h 65"/>
              <a:gd name="T14" fmla="*/ 0 w 57"/>
              <a:gd name="T15" fmla="*/ 61253 h 65"/>
              <a:gd name="T16" fmla="*/ 40774 w 57"/>
              <a:gd name="T17" fmla="*/ 0 h 65"/>
              <a:gd name="T18" fmla="*/ 168191 w 57"/>
              <a:gd name="T19" fmla="*/ 214386 h 65"/>
              <a:gd name="T20" fmla="*/ 168191 w 57"/>
              <a:gd name="T21" fmla="*/ 326684 h 65"/>
              <a:gd name="T22" fmla="*/ 275222 w 57"/>
              <a:gd name="T23" fmla="*/ 331788 h 65"/>
              <a:gd name="T24" fmla="*/ 290512 w 57"/>
              <a:gd name="T25" fmla="*/ 224595 h 65"/>
              <a:gd name="T26" fmla="*/ 275222 w 57"/>
              <a:gd name="T27" fmla="*/ 209282 h 65"/>
              <a:gd name="T28" fmla="*/ 81547 w 57"/>
              <a:gd name="T29" fmla="*/ 234804 h 65"/>
              <a:gd name="T30" fmla="*/ 152901 w 57"/>
              <a:gd name="T31" fmla="*/ 199073 h 65"/>
              <a:gd name="T32" fmla="*/ 168191 w 57"/>
              <a:gd name="T33" fmla="*/ 188864 h 65"/>
              <a:gd name="T34" fmla="*/ 152901 w 57"/>
              <a:gd name="T35" fmla="*/ 199073 h 65"/>
              <a:gd name="T36" fmla="*/ 35677 w 57"/>
              <a:gd name="T37" fmla="*/ 229699 h 65"/>
              <a:gd name="T38" fmla="*/ 40774 w 57"/>
              <a:gd name="T39" fmla="*/ 260326 h 65"/>
              <a:gd name="T40" fmla="*/ 71354 w 57"/>
              <a:gd name="T41" fmla="*/ 255222 h 65"/>
              <a:gd name="T42" fmla="*/ 66257 w 57"/>
              <a:gd name="T43" fmla="*/ 224595 h 65"/>
              <a:gd name="T44" fmla="*/ 45870 w 57"/>
              <a:gd name="T45" fmla="*/ 229699 h 65"/>
              <a:gd name="T46" fmla="*/ 66257 w 57"/>
              <a:gd name="T47" fmla="*/ 229699 h 65"/>
              <a:gd name="T48" fmla="*/ 35677 w 57"/>
              <a:gd name="T49" fmla="*/ 178655 h 65"/>
              <a:gd name="T50" fmla="*/ 40774 w 57"/>
              <a:gd name="T51" fmla="*/ 214386 h 65"/>
              <a:gd name="T52" fmla="*/ 71354 w 57"/>
              <a:gd name="T53" fmla="*/ 209282 h 65"/>
              <a:gd name="T54" fmla="*/ 66257 w 57"/>
              <a:gd name="T55" fmla="*/ 173551 h 65"/>
              <a:gd name="T56" fmla="*/ 45870 w 57"/>
              <a:gd name="T57" fmla="*/ 183760 h 65"/>
              <a:gd name="T58" fmla="*/ 66257 w 57"/>
              <a:gd name="T59" fmla="*/ 183760 h 65"/>
              <a:gd name="T60" fmla="*/ 183481 w 57"/>
              <a:gd name="T61" fmla="*/ 148028 h 65"/>
              <a:gd name="T62" fmla="*/ 40774 w 57"/>
              <a:gd name="T63" fmla="*/ 122506 h 65"/>
              <a:gd name="T64" fmla="*/ 35677 w 57"/>
              <a:gd name="T65" fmla="*/ 158237 h 65"/>
              <a:gd name="T66" fmla="*/ 66257 w 57"/>
              <a:gd name="T67" fmla="*/ 163342 h 65"/>
              <a:gd name="T68" fmla="*/ 71354 w 57"/>
              <a:gd name="T69" fmla="*/ 127611 h 65"/>
              <a:gd name="T70" fmla="*/ 40774 w 57"/>
              <a:gd name="T71" fmla="*/ 122506 h 65"/>
              <a:gd name="T72" fmla="*/ 45870 w 57"/>
              <a:gd name="T73" fmla="*/ 153133 h 65"/>
              <a:gd name="T74" fmla="*/ 81547 w 57"/>
              <a:gd name="T75" fmla="*/ 91880 h 65"/>
              <a:gd name="T76" fmla="*/ 183481 w 57"/>
              <a:gd name="T77" fmla="*/ 91880 h 65"/>
              <a:gd name="T78" fmla="*/ 35677 w 57"/>
              <a:gd name="T79" fmla="*/ 76566 h 65"/>
              <a:gd name="T80" fmla="*/ 35677 w 57"/>
              <a:gd name="T81" fmla="*/ 117402 h 65"/>
              <a:gd name="T82" fmla="*/ 71354 w 57"/>
              <a:gd name="T83" fmla="*/ 117402 h 65"/>
              <a:gd name="T84" fmla="*/ 71354 w 57"/>
              <a:gd name="T85" fmla="*/ 76566 h 65"/>
              <a:gd name="T86" fmla="*/ 66257 w 57"/>
              <a:gd name="T87" fmla="*/ 86775 h 65"/>
              <a:gd name="T88" fmla="*/ 66257 w 57"/>
              <a:gd name="T89" fmla="*/ 107193 h 65"/>
              <a:gd name="T90" fmla="*/ 214061 w 57"/>
              <a:gd name="T91" fmla="*/ 321579 h 65"/>
              <a:gd name="T92" fmla="*/ 280319 w 57"/>
              <a:gd name="T93" fmla="*/ 234804 h 65"/>
              <a:gd name="T94" fmla="*/ 219158 w 57"/>
              <a:gd name="T95" fmla="*/ 290953 h 65"/>
              <a:gd name="T96" fmla="*/ 173288 w 57"/>
              <a:gd name="T97" fmla="*/ 270535 h 6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7" h="65">
                <a:moveTo>
                  <a:pt x="8" y="0"/>
                </a:moveTo>
                <a:cubicBezTo>
                  <a:pt x="38" y="0"/>
                  <a:pt x="38" y="0"/>
                  <a:pt x="38" y="0"/>
                </a:cubicBezTo>
                <a:cubicBezTo>
                  <a:pt x="38" y="4"/>
                  <a:pt x="38" y="4"/>
                  <a:pt x="38" y="4"/>
                </a:cubicBezTo>
                <a:cubicBezTo>
                  <a:pt x="40" y="4"/>
                  <a:pt x="42" y="5"/>
                  <a:pt x="43" y="6"/>
                </a:cubicBezTo>
                <a:cubicBezTo>
                  <a:pt x="45" y="8"/>
                  <a:pt x="46" y="10"/>
                  <a:pt x="46" y="12"/>
                </a:cubicBezTo>
                <a:cubicBezTo>
                  <a:pt x="46" y="37"/>
                  <a:pt x="46" y="37"/>
                  <a:pt x="46" y="37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1"/>
                  <a:pt x="42" y="10"/>
                  <a:pt x="41" y="9"/>
                </a:cubicBezTo>
                <a:cubicBezTo>
                  <a:pt x="40" y="8"/>
                  <a:pt x="39" y="8"/>
                  <a:pt x="38" y="8"/>
                </a:cubicBezTo>
                <a:cubicBezTo>
                  <a:pt x="38" y="12"/>
                  <a:pt x="38" y="12"/>
                  <a:pt x="3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8"/>
                  <a:pt x="8" y="8"/>
                  <a:pt x="8" y="8"/>
                </a:cubicBezTo>
                <a:cubicBezTo>
                  <a:pt x="6" y="8"/>
                  <a:pt x="5" y="8"/>
                  <a:pt x="5" y="9"/>
                </a:cubicBezTo>
                <a:cubicBezTo>
                  <a:pt x="4" y="10"/>
                  <a:pt x="3" y="11"/>
                  <a:pt x="3" y="12"/>
                </a:cubicBezTo>
                <a:cubicBezTo>
                  <a:pt x="3" y="52"/>
                  <a:pt x="3" y="52"/>
                  <a:pt x="3" y="52"/>
                </a:cubicBezTo>
                <a:cubicBezTo>
                  <a:pt x="3" y="53"/>
                  <a:pt x="4" y="54"/>
                  <a:pt x="5" y="55"/>
                </a:cubicBezTo>
                <a:cubicBezTo>
                  <a:pt x="6" y="56"/>
                  <a:pt x="7" y="56"/>
                  <a:pt x="8" y="56"/>
                </a:cubicBezTo>
                <a:cubicBezTo>
                  <a:pt x="28" y="56"/>
                  <a:pt x="28" y="56"/>
                  <a:pt x="28" y="56"/>
                </a:cubicBezTo>
                <a:cubicBezTo>
                  <a:pt x="28" y="60"/>
                  <a:pt x="28" y="60"/>
                  <a:pt x="28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6" y="60"/>
                  <a:pt x="4" y="59"/>
                  <a:pt x="2" y="58"/>
                </a:cubicBezTo>
                <a:cubicBezTo>
                  <a:pt x="1" y="56"/>
                  <a:pt x="0" y="54"/>
                  <a:pt x="0" y="5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0"/>
                  <a:pt x="1" y="8"/>
                  <a:pt x="2" y="6"/>
                </a:cubicBezTo>
                <a:cubicBezTo>
                  <a:pt x="4" y="5"/>
                  <a:pt x="5" y="4"/>
                  <a:pt x="8" y="4"/>
                </a:cubicBezTo>
                <a:cubicBezTo>
                  <a:pt x="8" y="0"/>
                  <a:pt x="8" y="0"/>
                  <a:pt x="8" y="0"/>
                </a:cubicBezTo>
                <a:close/>
                <a:moveTo>
                  <a:pt x="54" y="41"/>
                </a:moveTo>
                <a:cubicBezTo>
                  <a:pt x="35" y="41"/>
                  <a:pt x="35" y="41"/>
                  <a:pt x="35" y="41"/>
                </a:cubicBezTo>
                <a:cubicBezTo>
                  <a:pt x="34" y="41"/>
                  <a:pt x="34" y="41"/>
                  <a:pt x="33" y="42"/>
                </a:cubicBezTo>
                <a:cubicBezTo>
                  <a:pt x="32" y="42"/>
                  <a:pt x="32" y="43"/>
                  <a:pt x="32" y="44"/>
                </a:cubicBezTo>
                <a:cubicBezTo>
                  <a:pt x="32" y="62"/>
                  <a:pt x="32" y="62"/>
                  <a:pt x="32" y="62"/>
                </a:cubicBezTo>
                <a:cubicBezTo>
                  <a:pt x="32" y="63"/>
                  <a:pt x="32" y="64"/>
                  <a:pt x="33" y="64"/>
                </a:cubicBezTo>
                <a:cubicBezTo>
                  <a:pt x="33" y="64"/>
                  <a:pt x="33" y="64"/>
                  <a:pt x="33" y="64"/>
                </a:cubicBezTo>
                <a:cubicBezTo>
                  <a:pt x="34" y="65"/>
                  <a:pt x="34" y="65"/>
                  <a:pt x="35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5" y="65"/>
                  <a:pt x="56" y="65"/>
                  <a:pt x="56" y="64"/>
                </a:cubicBezTo>
                <a:cubicBezTo>
                  <a:pt x="57" y="64"/>
                  <a:pt x="57" y="63"/>
                  <a:pt x="57" y="62"/>
                </a:cubicBezTo>
                <a:cubicBezTo>
                  <a:pt x="57" y="44"/>
                  <a:pt x="57" y="44"/>
                  <a:pt x="57" y="44"/>
                </a:cubicBezTo>
                <a:cubicBezTo>
                  <a:pt x="57" y="43"/>
                  <a:pt x="57" y="42"/>
                  <a:pt x="56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56" y="41"/>
                  <a:pt x="55" y="41"/>
                  <a:pt x="54" y="41"/>
                </a:cubicBezTo>
                <a:close/>
                <a:moveTo>
                  <a:pt x="28" y="48"/>
                </a:moveTo>
                <a:cubicBezTo>
                  <a:pt x="28" y="46"/>
                  <a:pt x="28" y="46"/>
                  <a:pt x="28" y="46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8"/>
                  <a:pt x="16" y="48"/>
                  <a:pt x="16" y="48"/>
                </a:cubicBezTo>
                <a:cubicBezTo>
                  <a:pt x="28" y="48"/>
                  <a:pt x="28" y="48"/>
                  <a:pt x="28" y="48"/>
                </a:cubicBezTo>
                <a:close/>
                <a:moveTo>
                  <a:pt x="30" y="39"/>
                </a:moveTo>
                <a:cubicBezTo>
                  <a:pt x="30" y="39"/>
                  <a:pt x="30" y="39"/>
                  <a:pt x="30" y="39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38"/>
                  <a:pt x="32" y="37"/>
                  <a:pt x="33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39"/>
                  <a:pt x="16" y="39"/>
                  <a:pt x="16" y="39"/>
                </a:cubicBezTo>
                <a:cubicBezTo>
                  <a:pt x="30" y="39"/>
                  <a:pt x="30" y="39"/>
                  <a:pt x="30" y="39"/>
                </a:cubicBezTo>
                <a:close/>
                <a:moveTo>
                  <a:pt x="8" y="44"/>
                </a:moveTo>
                <a:cubicBezTo>
                  <a:pt x="7" y="44"/>
                  <a:pt x="7" y="44"/>
                  <a:pt x="7" y="44"/>
                </a:cubicBezTo>
                <a:cubicBezTo>
                  <a:pt x="7" y="45"/>
                  <a:pt x="7" y="45"/>
                  <a:pt x="7" y="45"/>
                </a:cubicBezTo>
                <a:cubicBezTo>
                  <a:pt x="7" y="50"/>
                  <a:pt x="7" y="50"/>
                  <a:pt x="7" y="50"/>
                </a:cubicBezTo>
                <a:cubicBezTo>
                  <a:pt x="7" y="51"/>
                  <a:pt x="7" y="51"/>
                  <a:pt x="7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3" y="51"/>
                  <a:pt x="13" y="51"/>
                  <a:pt x="13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4"/>
                  <a:pt x="14" y="44"/>
                  <a:pt x="14" y="44"/>
                </a:cubicBezTo>
                <a:cubicBezTo>
                  <a:pt x="13" y="44"/>
                  <a:pt x="13" y="44"/>
                  <a:pt x="13" y="44"/>
                </a:cubicBezTo>
                <a:cubicBezTo>
                  <a:pt x="8" y="44"/>
                  <a:pt x="8" y="44"/>
                  <a:pt x="8" y="44"/>
                </a:cubicBezTo>
                <a:close/>
                <a:moveTo>
                  <a:pt x="13" y="45"/>
                </a:moveTo>
                <a:cubicBezTo>
                  <a:pt x="9" y="45"/>
                  <a:pt x="9" y="45"/>
                  <a:pt x="9" y="45"/>
                </a:cubicBezTo>
                <a:cubicBezTo>
                  <a:pt x="9" y="49"/>
                  <a:pt x="9" y="49"/>
                  <a:pt x="9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5"/>
                  <a:pt x="13" y="45"/>
                  <a:pt x="13" y="45"/>
                </a:cubicBezTo>
                <a:close/>
                <a:moveTo>
                  <a:pt x="8" y="34"/>
                </a:moveTo>
                <a:cubicBezTo>
                  <a:pt x="7" y="34"/>
                  <a:pt x="7" y="34"/>
                  <a:pt x="7" y="34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41"/>
                  <a:pt x="7" y="41"/>
                  <a:pt x="7" y="41"/>
                </a:cubicBezTo>
                <a:cubicBezTo>
                  <a:pt x="7" y="42"/>
                  <a:pt x="7" y="42"/>
                  <a:pt x="7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13" y="42"/>
                  <a:pt x="13" y="42"/>
                  <a:pt x="13" y="42"/>
                </a:cubicBezTo>
                <a:cubicBezTo>
                  <a:pt x="14" y="42"/>
                  <a:pt x="14" y="42"/>
                  <a:pt x="14" y="42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35"/>
                  <a:pt x="14" y="35"/>
                  <a:pt x="14" y="35"/>
                </a:cubicBezTo>
                <a:cubicBezTo>
                  <a:pt x="14" y="34"/>
                  <a:pt x="14" y="34"/>
                  <a:pt x="14" y="34"/>
                </a:cubicBezTo>
                <a:cubicBezTo>
                  <a:pt x="13" y="34"/>
                  <a:pt x="13" y="34"/>
                  <a:pt x="13" y="34"/>
                </a:cubicBezTo>
                <a:cubicBezTo>
                  <a:pt x="8" y="34"/>
                  <a:pt x="8" y="34"/>
                  <a:pt x="8" y="34"/>
                </a:cubicBezTo>
                <a:close/>
                <a:moveTo>
                  <a:pt x="13" y="36"/>
                </a:moveTo>
                <a:cubicBezTo>
                  <a:pt x="9" y="36"/>
                  <a:pt x="9" y="36"/>
                  <a:pt x="9" y="36"/>
                </a:cubicBezTo>
                <a:cubicBezTo>
                  <a:pt x="9" y="40"/>
                  <a:pt x="9" y="40"/>
                  <a:pt x="9" y="40"/>
                </a:cubicBezTo>
                <a:cubicBezTo>
                  <a:pt x="13" y="40"/>
                  <a:pt x="13" y="40"/>
                  <a:pt x="13" y="40"/>
                </a:cubicBezTo>
                <a:cubicBezTo>
                  <a:pt x="13" y="36"/>
                  <a:pt x="13" y="36"/>
                  <a:pt x="13" y="36"/>
                </a:cubicBezTo>
                <a:close/>
                <a:moveTo>
                  <a:pt x="16" y="27"/>
                </a:moveTo>
                <a:cubicBezTo>
                  <a:pt x="16" y="29"/>
                  <a:pt x="16" y="29"/>
                  <a:pt x="16" y="29"/>
                </a:cubicBezTo>
                <a:cubicBezTo>
                  <a:pt x="36" y="29"/>
                  <a:pt x="36" y="29"/>
                  <a:pt x="36" y="29"/>
                </a:cubicBezTo>
                <a:cubicBezTo>
                  <a:pt x="36" y="27"/>
                  <a:pt x="36" y="27"/>
                  <a:pt x="36" y="27"/>
                </a:cubicBezTo>
                <a:cubicBezTo>
                  <a:pt x="16" y="27"/>
                  <a:pt x="16" y="27"/>
                  <a:pt x="16" y="27"/>
                </a:cubicBezTo>
                <a:close/>
                <a:moveTo>
                  <a:pt x="8" y="24"/>
                </a:moveTo>
                <a:cubicBezTo>
                  <a:pt x="7" y="24"/>
                  <a:pt x="7" y="24"/>
                  <a:pt x="7" y="24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2"/>
                  <a:pt x="7" y="32"/>
                  <a:pt x="7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4" y="32"/>
                  <a:pt x="14" y="32"/>
                  <a:pt x="14" y="32"/>
                </a:cubicBezTo>
                <a:cubicBezTo>
                  <a:pt x="14" y="31"/>
                  <a:pt x="14" y="31"/>
                  <a:pt x="14" y="31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4"/>
                  <a:pt x="14" y="24"/>
                  <a:pt x="14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8" y="24"/>
                  <a:pt x="8" y="24"/>
                  <a:pt x="8" y="24"/>
                </a:cubicBezTo>
                <a:close/>
                <a:moveTo>
                  <a:pt x="13" y="26"/>
                </a:moveTo>
                <a:cubicBezTo>
                  <a:pt x="9" y="26"/>
                  <a:pt x="9" y="26"/>
                  <a:pt x="9" y="26"/>
                </a:cubicBezTo>
                <a:cubicBezTo>
                  <a:pt x="9" y="30"/>
                  <a:pt x="9" y="30"/>
                  <a:pt x="9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26"/>
                  <a:pt x="13" y="26"/>
                  <a:pt x="13" y="26"/>
                </a:cubicBezTo>
                <a:close/>
                <a:moveTo>
                  <a:pt x="16" y="18"/>
                </a:moveTo>
                <a:cubicBezTo>
                  <a:pt x="16" y="20"/>
                  <a:pt x="16" y="20"/>
                  <a:pt x="16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18"/>
                  <a:pt x="36" y="18"/>
                  <a:pt x="36" y="18"/>
                </a:cubicBezTo>
                <a:cubicBezTo>
                  <a:pt x="16" y="18"/>
                  <a:pt x="16" y="18"/>
                  <a:pt x="16" y="18"/>
                </a:cubicBezTo>
                <a:close/>
                <a:moveTo>
                  <a:pt x="8" y="15"/>
                </a:moveTo>
                <a:cubicBezTo>
                  <a:pt x="7" y="15"/>
                  <a:pt x="7" y="15"/>
                  <a:pt x="7" y="15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7" y="23"/>
                  <a:pt x="7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13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16"/>
                  <a:pt x="14" y="16"/>
                  <a:pt x="14" y="16"/>
                </a:cubicBezTo>
                <a:cubicBezTo>
                  <a:pt x="14" y="15"/>
                  <a:pt x="14" y="15"/>
                  <a:pt x="14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7"/>
                </a:moveTo>
                <a:cubicBezTo>
                  <a:pt x="9" y="17"/>
                  <a:pt x="9" y="17"/>
                  <a:pt x="9" y="17"/>
                </a:cubicBezTo>
                <a:cubicBezTo>
                  <a:pt x="9" y="21"/>
                  <a:pt x="9" y="21"/>
                  <a:pt x="9" y="21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17"/>
                  <a:pt x="13" y="17"/>
                  <a:pt x="13" y="17"/>
                </a:cubicBezTo>
                <a:close/>
                <a:moveTo>
                  <a:pt x="34" y="53"/>
                </a:moveTo>
                <a:cubicBezTo>
                  <a:pt x="42" y="63"/>
                  <a:pt x="42" y="63"/>
                  <a:pt x="42" y="63"/>
                </a:cubicBezTo>
                <a:cubicBezTo>
                  <a:pt x="42" y="64"/>
                  <a:pt x="44" y="64"/>
                  <a:pt x="45" y="64"/>
                </a:cubicBezTo>
                <a:cubicBezTo>
                  <a:pt x="46" y="63"/>
                  <a:pt x="46" y="63"/>
                  <a:pt x="46" y="63"/>
                </a:cubicBezTo>
                <a:cubicBezTo>
                  <a:pt x="55" y="46"/>
                  <a:pt x="55" y="46"/>
                  <a:pt x="55" y="46"/>
                </a:cubicBezTo>
                <a:cubicBezTo>
                  <a:pt x="56" y="45"/>
                  <a:pt x="55" y="43"/>
                  <a:pt x="54" y="43"/>
                </a:cubicBezTo>
                <a:cubicBezTo>
                  <a:pt x="53" y="42"/>
                  <a:pt x="51" y="43"/>
                  <a:pt x="50" y="44"/>
                </a:cubicBezTo>
                <a:cubicBezTo>
                  <a:pt x="43" y="57"/>
                  <a:pt x="43" y="57"/>
                  <a:pt x="43" y="57"/>
                </a:cubicBezTo>
                <a:cubicBezTo>
                  <a:pt x="39" y="50"/>
                  <a:pt x="39" y="50"/>
                  <a:pt x="39" y="50"/>
                </a:cubicBezTo>
                <a:cubicBezTo>
                  <a:pt x="38" y="49"/>
                  <a:pt x="36" y="49"/>
                  <a:pt x="35" y="50"/>
                </a:cubicBezTo>
                <a:cubicBezTo>
                  <a:pt x="34" y="51"/>
                  <a:pt x="34" y="52"/>
                  <a:pt x="34" y="53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" name="Text Box 38">
            <a:extLst>
              <a:ext uri="{FF2B5EF4-FFF2-40B4-BE49-F238E27FC236}">
                <a16:creationId xmlns:a16="http://schemas.microsoft.com/office/drawing/2014/main" id="{8F14735E-A66A-4BA2-B42D-016A4FF86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4458" y="1400512"/>
            <a:ext cx="735060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CC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实体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论文，作者，期刊（会议），用户，关键字；</a:t>
            </a:r>
          </a:p>
        </p:txBody>
      </p:sp>
      <p:sp>
        <p:nvSpPr>
          <p:cNvPr id="30" name="Text Box 38">
            <a:extLst>
              <a:ext uri="{FF2B5EF4-FFF2-40B4-BE49-F238E27FC236}">
                <a16:creationId xmlns:a16="http://schemas.microsoft.com/office/drawing/2014/main" id="{7E85E443-A8F2-435C-B524-2BC056DD4F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4458" y="2986616"/>
            <a:ext cx="2662908" cy="216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CC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实体关系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33CC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论文          </a:t>
            </a:r>
            <a:r>
              <a:rPr lang="en-US" altLang="zh-CN" sz="2000" dirty="0">
                <a:solidFill>
                  <a:srgbClr val="5F5F5F"/>
                </a:solidFill>
                <a:ea typeface="微软雅黑" panose="020B0503020204020204" pitchFamily="34" charset="-122"/>
              </a:rPr>
              <a:t>m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: n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用户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期刊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(</a:t>
            </a:r>
            <a:r>
              <a:rPr lang="zh-CN" altLang="en-US" sz="2000" dirty="0">
                <a:solidFill>
                  <a:srgbClr val="5F5F5F"/>
                </a:solidFill>
                <a:ea typeface="微软雅黑" panose="020B0503020204020204" pitchFamily="34" charset="-122"/>
              </a:rPr>
              <a:t>会议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)1 : n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论文 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作者      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m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n</a:t>
            </a:r>
            <a:r>
              <a:rPr lang="zh-CN" altLang="en-US" sz="2000" dirty="0">
                <a:solidFill>
                  <a:srgbClr val="5F5F5F"/>
                </a:solidFill>
                <a:ea typeface="微软雅黑" panose="020B0503020204020204" pitchFamily="34" charset="-122"/>
              </a:rPr>
              <a:t>论文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关键字  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m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  <a:t>论文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 rot="16200000">
            <a:off x="10878163" y="6005487"/>
            <a:ext cx="160597" cy="690874"/>
            <a:chOff x="363278" y="389666"/>
            <a:chExt cx="160597" cy="690874"/>
          </a:xfrm>
        </p:grpSpPr>
        <p:sp>
          <p:nvSpPr>
            <p:cNvPr id="32" name="椭圆 31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rgbClr val="1D1F1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pic>
        <p:nvPicPr>
          <p:cNvPr id="35" name="图片 3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1479"/>
          <a:stretch>
            <a:fillRect/>
          </a:stretch>
        </p:blipFill>
        <p:spPr>
          <a:xfrm>
            <a:off x="0" y="0"/>
            <a:ext cx="12191999" cy="1270226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0" y="1235376"/>
            <a:ext cx="12192000" cy="147638"/>
          </a:xfrm>
          <a:prstGeom prst="rect">
            <a:avLst/>
          </a:pr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17498" y="127281"/>
            <a:ext cx="1968249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60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ER</a:t>
            </a:r>
            <a:r>
              <a:rPr lang="zh-CN" altLang="en-US" sz="60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25763D0-7F80-4411-9FF3-8785F57B73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4109" y="1578251"/>
            <a:ext cx="7874493" cy="501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0361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0535" y="266764"/>
            <a:ext cx="278784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latin typeface="文悦青龙体 (非商业使用) W5" pitchFamily="50" charset="-122"/>
                <a:ea typeface="文悦青龙体 (非商业使用) W5" pitchFamily="50" charset="-122"/>
              </a:rPr>
              <a:t>逻辑结构设计</a:t>
            </a:r>
          </a:p>
        </p:txBody>
      </p:sp>
      <p:cxnSp>
        <p:nvCxnSpPr>
          <p:cNvPr id="15" name="直接连接符 14"/>
          <p:cNvCxnSpPr>
            <a:cxnSpLocks/>
          </p:cNvCxnSpPr>
          <p:nvPr/>
        </p:nvCxnSpPr>
        <p:spPr>
          <a:xfrm>
            <a:off x="9353683" y="5348514"/>
            <a:ext cx="0" cy="150417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 flipV="1">
            <a:off x="11172825" y="-18135"/>
            <a:ext cx="1019176" cy="6876135"/>
            <a:chOff x="11172825" y="-18135"/>
            <a:chExt cx="1019176" cy="6876135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7" t="1797" r="90144" b="1797"/>
            <a:stretch>
              <a:fillRect/>
            </a:stretch>
          </p:blipFill>
          <p:spPr>
            <a:xfrm>
              <a:off x="11172826" y="-18135"/>
              <a:ext cx="1019175" cy="6858000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t="66991" r="21875" b="5370"/>
            <a:stretch>
              <a:fillRect/>
            </a:stretch>
          </p:blipFill>
          <p:spPr>
            <a:xfrm rot="5400000">
              <a:off x="8999088" y="3665088"/>
              <a:ext cx="5366649" cy="1019175"/>
            </a:xfrm>
            <a:prstGeom prst="rect">
              <a:avLst/>
            </a:prstGeom>
            <a:effectLst/>
          </p:spPr>
        </p:pic>
        <p:sp>
          <p:nvSpPr>
            <p:cNvPr id="23" name="椭圆 22"/>
            <p:cNvSpPr/>
            <p:nvPr/>
          </p:nvSpPr>
          <p:spPr>
            <a:xfrm>
              <a:off x="11536104" y="371531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1536104" y="636669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1536104" y="901808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12" name="椭圆 11">
            <a:extLst>
              <a:ext uri="{FF2B5EF4-FFF2-40B4-BE49-F238E27FC236}">
                <a16:creationId xmlns:a16="http://schemas.microsoft.com/office/drawing/2014/main" id="{4085ADC9-6ADD-4C41-8F2F-39C23BFB84CA}"/>
              </a:ext>
            </a:extLst>
          </p:cNvPr>
          <p:cNvSpPr/>
          <p:nvPr/>
        </p:nvSpPr>
        <p:spPr>
          <a:xfrm>
            <a:off x="488625" y="375072"/>
            <a:ext cx="321909" cy="306603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26FE2C27-9A4F-4C49-841E-71C87C609463}"/>
              </a:ext>
            </a:extLst>
          </p:cNvPr>
          <p:cNvSpPr/>
          <p:nvPr/>
        </p:nvSpPr>
        <p:spPr>
          <a:xfrm>
            <a:off x="9716962" y="5433134"/>
            <a:ext cx="1274225" cy="1441849"/>
          </a:xfrm>
          <a:custGeom>
            <a:avLst/>
            <a:gdLst>
              <a:gd name="connsiteX0" fmla="*/ 2222499 w 4444998"/>
              <a:gd name="connsiteY0" fmla="*/ 0 h 5156200"/>
              <a:gd name="connsiteX1" fmla="*/ 4444998 w 4444998"/>
              <a:gd name="connsiteY1" fmla="*/ 1111250 h 5156200"/>
              <a:gd name="connsiteX2" fmla="*/ 4444998 w 4444998"/>
              <a:gd name="connsiteY2" fmla="*/ 4044950 h 5156200"/>
              <a:gd name="connsiteX3" fmla="*/ 2222499 w 4444998"/>
              <a:gd name="connsiteY3" fmla="*/ 5156200 h 5156200"/>
              <a:gd name="connsiteX4" fmla="*/ 0 w 4444998"/>
              <a:gd name="connsiteY4" fmla="*/ 4044950 h 5156200"/>
              <a:gd name="connsiteX5" fmla="*/ 0 w 4444998"/>
              <a:gd name="connsiteY5" fmla="*/ 1111250 h 515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998" h="5156200">
                <a:moveTo>
                  <a:pt x="2222499" y="0"/>
                </a:moveTo>
                <a:lnTo>
                  <a:pt x="4444998" y="1111250"/>
                </a:lnTo>
                <a:lnTo>
                  <a:pt x="4444998" y="4044950"/>
                </a:lnTo>
                <a:lnTo>
                  <a:pt x="2222499" y="5156200"/>
                </a:lnTo>
                <a:lnTo>
                  <a:pt x="0" y="4044950"/>
                </a:lnTo>
                <a:lnTo>
                  <a:pt x="0" y="1111250"/>
                </a:lnTo>
                <a:close/>
              </a:path>
            </a:pathLst>
          </a:custGeom>
          <a:blipFill>
            <a:blip r:embed="rId6"/>
            <a:stretch>
              <a:fillRect l="-37131" r="-36869"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250D2C6-2025-49EC-B55D-2F7B60041110}"/>
              </a:ext>
            </a:extLst>
          </p:cNvPr>
          <p:cNvSpPr/>
          <p:nvPr/>
        </p:nvSpPr>
        <p:spPr>
          <a:xfrm>
            <a:off x="312227" y="958265"/>
            <a:ext cx="463263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b="1" spc="5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转换为关系模型</a:t>
            </a:r>
            <a:r>
              <a:rPr lang="en-US" altLang="zh-CN" b="1" spc="5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(</a:t>
            </a:r>
            <a:r>
              <a:rPr lang="zh-CN" altLang="en-US" b="1" spc="5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主键用加粗下划线标出</a:t>
            </a:r>
            <a:r>
              <a:rPr lang="en-US" altLang="zh-CN" b="1" spc="50" dirty="0">
                <a:ln w="0"/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)</a:t>
            </a:r>
            <a:endParaRPr lang="zh-CN" altLang="en-US" b="1" cap="none" spc="50" dirty="0">
              <a:ln w="0"/>
              <a:solidFill>
                <a:schemeClr val="accent6">
                  <a:lumMod val="20000"/>
                  <a:lumOff val="80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7" name="Text Box 38">
            <a:extLst>
              <a:ext uri="{FF2B5EF4-FFF2-40B4-BE49-F238E27FC236}">
                <a16:creationId xmlns:a16="http://schemas.microsoft.com/office/drawing/2014/main" id="{3EF27059-C9EA-485C-8197-96B08B8690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625" y="1495878"/>
            <a:ext cx="9800749" cy="5068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论文表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3CCFF"/>
                </a:solidFill>
                <a:effectLst/>
                <a:uLnTx/>
                <a:uFillTx/>
                <a:ea typeface="微软雅黑" panose="020B0503020204020204" pitchFamily="34" charset="-122"/>
              </a:rPr>
              <a:t>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33CCFF"/>
                </a:solidFill>
                <a:effectLst/>
                <a:uLnTx/>
                <a:uFillTx/>
                <a:ea typeface="微软雅黑" panose="020B0503020204020204" pitchFamily="34" charset="-122"/>
              </a:rPr>
              <a:t>Paper library</a:t>
            </a:r>
          </a:p>
          <a:p>
            <a:pPr lvl="1" defTabSz="914400">
              <a:lnSpc>
                <a:spcPct val="20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lang="en-US" altLang="zh-CN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，题目，发表日期，期刊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名，期刊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地点，期刊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论文</a:t>
            </a:r>
            <a:r>
              <a:rPr lang="en-US" altLang="zh-CN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-</a:t>
            </a: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作者表 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33CCFF"/>
                </a:solidFill>
                <a:effectLst/>
                <a:uLnTx/>
                <a:uFillTx/>
                <a:ea typeface="微软雅黑" panose="020B0503020204020204" pitchFamily="34" charset="-122"/>
              </a:rPr>
              <a:t>Authority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3CCFF"/>
              </a:solidFill>
              <a:effectLst/>
              <a:uLnTx/>
              <a:uFillTx/>
              <a:ea typeface="微软雅黑" panose="020B0503020204020204" pitchFamily="34" charset="-122"/>
            </a:endParaRPr>
          </a:p>
          <a:p>
            <a:pPr lvl="1" defTabSz="914400">
              <a:lnSpc>
                <a:spcPct val="200000"/>
              </a:lnSpc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kumimoji="0" lang="zh-CN" altLang="en-US" sz="1400" b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kumimoji="0" lang="en-US" altLang="zh-CN" sz="1400" b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作者姓名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，题目，发表单位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  <a:p>
            <a:pPr lvl="1" defTabSz="914400">
              <a:lnSpc>
                <a:spcPct val="200000"/>
              </a:lnSpc>
              <a:defRPr/>
            </a:pPr>
            <a:r>
              <a:rPr lang="zh-CN" altLang="en-US" sz="14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外键：论文</a:t>
            </a:r>
            <a:r>
              <a:rPr lang="en-US" altLang="zh-CN" sz="1400" noProof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914400">
              <a:defRPr/>
            </a:pP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论文</a:t>
            </a:r>
            <a:r>
              <a:rPr lang="en-US" altLang="zh-CN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-</a:t>
            </a: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关键字表 </a:t>
            </a:r>
            <a:r>
              <a:rPr lang="en-US" altLang="zh-CN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Key words</a:t>
            </a:r>
            <a:endParaRPr lang="zh-CN" altLang="en-US" sz="1400" b="1" dirty="0">
              <a:solidFill>
                <a:srgbClr val="33CCFF"/>
              </a:solidFill>
              <a:ea typeface="微软雅黑" panose="020B0503020204020204" pitchFamily="34" charset="-122"/>
            </a:endParaRPr>
          </a:p>
          <a:p>
            <a:pPr lvl="1" defTabSz="914400">
              <a:lnSpc>
                <a:spcPct val="200000"/>
              </a:lnSpc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</a:t>
            </a:r>
            <a:r>
              <a:rPr lang="en-US" altLang="zh-CN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  <a:p>
            <a:pPr lvl="1" defTabSz="914400">
              <a:lnSpc>
                <a:spcPct val="20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外键：论文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914400">
              <a:defRPr/>
            </a:pP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用户表</a:t>
            </a:r>
            <a:r>
              <a:rPr lang="en-US" altLang="zh-CN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 User</a:t>
            </a:r>
            <a:endParaRPr lang="zh-CN" altLang="en-US" sz="1400" b="1" dirty="0">
              <a:solidFill>
                <a:srgbClr val="33CCFF"/>
              </a:solidFill>
              <a:ea typeface="微软雅黑" panose="020B0503020204020204" pitchFamily="34" charset="-122"/>
            </a:endParaRPr>
          </a:p>
          <a:p>
            <a:pPr lvl="1" defTabSz="914400">
              <a:lnSpc>
                <a:spcPct val="200000"/>
              </a:lnSpc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en-US" altLang="zh-CN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，账号，密码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  <a:p>
            <a:pPr lvl="0" defTabSz="914400">
              <a:defRPr/>
            </a:pPr>
            <a:r>
              <a:rPr lang="zh-CN" altLang="en-US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用户收藏表</a:t>
            </a:r>
            <a:r>
              <a:rPr lang="en-US" altLang="zh-CN" sz="1400" b="1" dirty="0">
                <a:solidFill>
                  <a:srgbClr val="33CCFF"/>
                </a:solidFill>
                <a:ea typeface="微软雅黑" panose="020B0503020204020204" pitchFamily="34" charset="-122"/>
              </a:rPr>
              <a:t> User </a:t>
            </a:r>
            <a:r>
              <a:rPr lang="en-US" altLang="zh-CN" sz="1400" b="1" dirty="0" err="1">
                <a:solidFill>
                  <a:srgbClr val="33CCFF"/>
                </a:solidFill>
                <a:ea typeface="微软雅黑" panose="020B0503020204020204" pitchFamily="34" charset="-122"/>
              </a:rPr>
              <a:t>favourites</a:t>
            </a:r>
            <a:endParaRPr lang="zh-CN" altLang="en-US" sz="1400" b="1" dirty="0">
              <a:solidFill>
                <a:srgbClr val="33CCFF"/>
              </a:solidFill>
              <a:ea typeface="微软雅黑" panose="020B0503020204020204" pitchFamily="34" charset="-122"/>
            </a:endParaRPr>
          </a:p>
          <a:p>
            <a:pPr lvl="1" defTabSz="914400">
              <a:lnSpc>
                <a:spcPct val="200000"/>
              </a:lnSpc>
              <a:defRPr/>
            </a:pP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400" b="1" u="sng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，用户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，论文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，收藏时间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</a:t>
            </a:r>
          </a:p>
          <a:p>
            <a:pPr lvl="1" defTabSz="914400">
              <a:lnSpc>
                <a:spcPct val="20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外键：用户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，论文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</a:t>
            </a:r>
          </a:p>
        </p:txBody>
      </p:sp>
    </p:spTree>
    <p:extLst>
      <p:ext uri="{BB962C8B-B14F-4D97-AF65-F5344CB8AC3E}">
        <p14:creationId xmlns:p14="http://schemas.microsoft.com/office/powerpoint/2010/main" val="1442951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0535" y="266764"/>
            <a:ext cx="278784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latin typeface="文悦青龙体 (非商业使用) W5" pitchFamily="50" charset="-122"/>
                <a:ea typeface="文悦青龙体 (非商业使用) W5" pitchFamily="50" charset="-122"/>
              </a:rPr>
              <a:t>物理结构设计</a:t>
            </a:r>
          </a:p>
        </p:txBody>
      </p:sp>
      <p:cxnSp>
        <p:nvCxnSpPr>
          <p:cNvPr id="15" name="直接连接符 14"/>
          <p:cNvCxnSpPr>
            <a:cxnSpLocks/>
          </p:cNvCxnSpPr>
          <p:nvPr/>
        </p:nvCxnSpPr>
        <p:spPr>
          <a:xfrm>
            <a:off x="9353683" y="5348514"/>
            <a:ext cx="0" cy="154130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 flipV="1">
            <a:off x="11172825" y="-18135"/>
            <a:ext cx="1019176" cy="6876135"/>
            <a:chOff x="11172825" y="-18135"/>
            <a:chExt cx="1019176" cy="6876135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7" t="1797" r="90144" b="1797"/>
            <a:stretch>
              <a:fillRect/>
            </a:stretch>
          </p:blipFill>
          <p:spPr>
            <a:xfrm>
              <a:off x="11172826" y="-18135"/>
              <a:ext cx="1019175" cy="6858000"/>
            </a:xfrm>
            <a:prstGeom prst="rect">
              <a:avLst/>
            </a:prstGeom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t="66991" r="21875" b="5370"/>
            <a:stretch>
              <a:fillRect/>
            </a:stretch>
          </p:blipFill>
          <p:spPr>
            <a:xfrm rot="5400000">
              <a:off x="8999088" y="3665088"/>
              <a:ext cx="5366649" cy="1019175"/>
            </a:xfrm>
            <a:prstGeom prst="rect">
              <a:avLst/>
            </a:prstGeom>
            <a:effectLst/>
          </p:spPr>
        </p:pic>
        <p:sp>
          <p:nvSpPr>
            <p:cNvPr id="23" name="椭圆 22"/>
            <p:cNvSpPr/>
            <p:nvPr/>
          </p:nvSpPr>
          <p:spPr>
            <a:xfrm>
              <a:off x="11536104" y="371531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1536104" y="636669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1536104" y="901808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5044B8CA-1875-49A4-9729-8800A04CC01E}"/>
              </a:ext>
            </a:extLst>
          </p:cNvPr>
          <p:cNvSpPr/>
          <p:nvPr/>
        </p:nvSpPr>
        <p:spPr>
          <a:xfrm>
            <a:off x="9615075" y="5405603"/>
            <a:ext cx="1425729" cy="1452397"/>
          </a:xfrm>
          <a:custGeom>
            <a:avLst/>
            <a:gdLst>
              <a:gd name="connsiteX0" fmla="*/ 2222499 w 4444998"/>
              <a:gd name="connsiteY0" fmla="*/ 0 h 5156200"/>
              <a:gd name="connsiteX1" fmla="*/ 4444998 w 4444998"/>
              <a:gd name="connsiteY1" fmla="*/ 1111250 h 5156200"/>
              <a:gd name="connsiteX2" fmla="*/ 4444998 w 4444998"/>
              <a:gd name="connsiteY2" fmla="*/ 4044950 h 5156200"/>
              <a:gd name="connsiteX3" fmla="*/ 2222499 w 4444998"/>
              <a:gd name="connsiteY3" fmla="*/ 5156200 h 5156200"/>
              <a:gd name="connsiteX4" fmla="*/ 0 w 4444998"/>
              <a:gd name="connsiteY4" fmla="*/ 4044950 h 5156200"/>
              <a:gd name="connsiteX5" fmla="*/ 0 w 4444998"/>
              <a:gd name="connsiteY5" fmla="*/ 1111250 h 515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998" h="5156200">
                <a:moveTo>
                  <a:pt x="2222499" y="0"/>
                </a:moveTo>
                <a:lnTo>
                  <a:pt x="4444998" y="1111250"/>
                </a:lnTo>
                <a:lnTo>
                  <a:pt x="4444998" y="4044950"/>
                </a:lnTo>
                <a:lnTo>
                  <a:pt x="2222499" y="5156200"/>
                </a:lnTo>
                <a:lnTo>
                  <a:pt x="0" y="4044950"/>
                </a:lnTo>
                <a:lnTo>
                  <a:pt x="0" y="1111250"/>
                </a:lnTo>
                <a:close/>
              </a:path>
            </a:pathLst>
          </a:custGeom>
          <a:blipFill>
            <a:blip r:embed="rId6"/>
            <a:stretch>
              <a:fillRect l="-37131" r="-36869"/>
            </a:stretch>
          </a:blip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3CBE9E8-0581-468E-81A6-A6DA3C7570D1}"/>
              </a:ext>
            </a:extLst>
          </p:cNvPr>
          <p:cNvSpPr/>
          <p:nvPr/>
        </p:nvSpPr>
        <p:spPr>
          <a:xfrm>
            <a:off x="488625" y="375072"/>
            <a:ext cx="321909" cy="306603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8BAA141-F140-48B9-B2A8-707F54544B95}"/>
              </a:ext>
            </a:extLst>
          </p:cNvPr>
          <p:cNvSpPr/>
          <p:nvPr/>
        </p:nvSpPr>
        <p:spPr>
          <a:xfrm>
            <a:off x="8804596" y="267198"/>
            <a:ext cx="162095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表的设计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97B39AFC-9E48-439A-861B-C1AC7317D5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51" y="898292"/>
            <a:ext cx="4256448" cy="1789575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E3531CEF-11DB-437D-995F-514F9F9213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51" y="5058411"/>
            <a:ext cx="5127843" cy="1608719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4EA21263-168C-4908-8BC7-635D9CC00A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235" y="3087977"/>
            <a:ext cx="4256448" cy="1453394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2B885338-3839-4C75-B539-2D9634FE67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235" y="898292"/>
            <a:ext cx="4256448" cy="1789575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9268B3FF-AAE1-43E2-AF29-7754965DAF15}"/>
              </a:ext>
            </a:extLst>
          </p:cNvPr>
          <p:cNvSpPr txBox="1"/>
          <p:nvPr/>
        </p:nvSpPr>
        <p:spPr>
          <a:xfrm>
            <a:off x="2073964" y="2665189"/>
            <a:ext cx="985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论文表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653EE7E-9052-4DBE-9E93-9248523925E2}"/>
              </a:ext>
            </a:extLst>
          </p:cNvPr>
          <p:cNvSpPr txBox="1"/>
          <p:nvPr/>
        </p:nvSpPr>
        <p:spPr>
          <a:xfrm>
            <a:off x="6732748" y="4582329"/>
            <a:ext cx="985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用户表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DB8E029-C031-440B-831F-3C1C9E692C9F}"/>
              </a:ext>
            </a:extLst>
          </p:cNvPr>
          <p:cNvSpPr txBox="1"/>
          <p:nvPr/>
        </p:nvSpPr>
        <p:spPr>
          <a:xfrm>
            <a:off x="5929572" y="5845095"/>
            <a:ext cx="1650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用户收藏表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E1452909-44DF-4624-8A1C-0DEFA68F2D14}"/>
              </a:ext>
            </a:extLst>
          </p:cNvPr>
          <p:cNvSpPr txBox="1"/>
          <p:nvPr/>
        </p:nvSpPr>
        <p:spPr>
          <a:xfrm>
            <a:off x="6445961" y="2687867"/>
            <a:ext cx="1558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论文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作者表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CC8D4B90-7E23-4C02-A719-16812004B49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51" y="3087977"/>
            <a:ext cx="4337736" cy="1488059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71480998-ADC8-48E7-9FED-EB39912BDD16}"/>
              </a:ext>
            </a:extLst>
          </p:cNvPr>
          <p:cNvSpPr txBox="1"/>
          <p:nvPr/>
        </p:nvSpPr>
        <p:spPr>
          <a:xfrm>
            <a:off x="1661071" y="4576036"/>
            <a:ext cx="1811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论文</a:t>
            </a:r>
            <a:r>
              <a:rPr lang="en-US" altLang="zh-CN" sz="2000" dirty="0">
                <a:solidFill>
                  <a:schemeClr val="accent6">
                    <a:lumMod val="75000"/>
                  </a:schemeClr>
                </a:solidFill>
              </a:rPr>
              <a:t>-</a:t>
            </a:r>
            <a:r>
              <a:rPr lang="zh-CN" altLang="en-US" sz="2000" dirty="0">
                <a:solidFill>
                  <a:schemeClr val="accent6">
                    <a:lumMod val="75000"/>
                  </a:schemeClr>
                </a:solidFill>
              </a:rPr>
              <a:t>关键字表</a:t>
            </a:r>
          </a:p>
        </p:txBody>
      </p:sp>
    </p:spTree>
    <p:extLst>
      <p:ext uri="{BB962C8B-B14F-4D97-AF65-F5344CB8AC3E}">
        <p14:creationId xmlns:p14="http://schemas.microsoft.com/office/powerpoint/2010/main" val="38240656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87763" y="898292"/>
            <a:ext cx="4597400" cy="5332988"/>
            <a:chOff x="1019175" y="975737"/>
            <a:chExt cx="4597400" cy="5332988"/>
          </a:xfrm>
        </p:grpSpPr>
        <p:sp>
          <p:nvSpPr>
            <p:cNvPr id="5" name="任意多边形: 形状 4"/>
            <p:cNvSpPr/>
            <p:nvPr/>
          </p:nvSpPr>
          <p:spPr>
            <a:xfrm>
              <a:off x="1019175" y="975737"/>
              <a:ext cx="4597400" cy="5332988"/>
            </a:xfrm>
            <a:custGeom>
              <a:avLst/>
              <a:gdLst>
                <a:gd name="connsiteX0" fmla="*/ 2222499 w 4444998"/>
                <a:gd name="connsiteY0" fmla="*/ 0 h 5156200"/>
                <a:gd name="connsiteX1" fmla="*/ 4444998 w 4444998"/>
                <a:gd name="connsiteY1" fmla="*/ 1111250 h 5156200"/>
                <a:gd name="connsiteX2" fmla="*/ 4444998 w 4444998"/>
                <a:gd name="connsiteY2" fmla="*/ 4044950 h 5156200"/>
                <a:gd name="connsiteX3" fmla="*/ 2222499 w 4444998"/>
                <a:gd name="connsiteY3" fmla="*/ 5156200 h 5156200"/>
                <a:gd name="connsiteX4" fmla="*/ 0 w 4444998"/>
                <a:gd name="connsiteY4" fmla="*/ 4044950 h 5156200"/>
                <a:gd name="connsiteX5" fmla="*/ 0 w 4444998"/>
                <a:gd name="connsiteY5" fmla="*/ 1111250 h 515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44998" h="5156200">
                  <a:moveTo>
                    <a:pt x="2222499" y="0"/>
                  </a:moveTo>
                  <a:lnTo>
                    <a:pt x="4444998" y="1111250"/>
                  </a:lnTo>
                  <a:lnTo>
                    <a:pt x="4444998" y="4044950"/>
                  </a:lnTo>
                  <a:lnTo>
                    <a:pt x="2222499" y="5156200"/>
                  </a:lnTo>
                  <a:lnTo>
                    <a:pt x="0" y="4044950"/>
                  </a:lnTo>
                  <a:lnTo>
                    <a:pt x="0" y="1111250"/>
                  </a:lnTo>
                  <a:close/>
                </a:path>
              </a:pathLst>
            </a:custGeom>
            <a:gradFill flip="none" rotWithShape="1">
              <a:gsLst>
                <a:gs pos="31110">
                  <a:schemeClr val="bg2">
                    <a:lumMod val="50000"/>
                  </a:schemeClr>
                </a:gs>
                <a:gs pos="0">
                  <a:srgbClr val="1D1F1F"/>
                </a:gs>
                <a:gs pos="83893">
                  <a:schemeClr val="bg2">
                    <a:lumMod val="50000"/>
                  </a:schemeClr>
                </a:gs>
                <a:gs pos="61000">
                  <a:srgbClr val="1D1F1F"/>
                </a:gs>
                <a:gs pos="100000">
                  <a:srgbClr val="1D1F1F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1D1F1F"/>
                  </a:gs>
                  <a:gs pos="57208">
                    <a:srgbClr val="1D1F1F"/>
                  </a:gs>
                  <a:gs pos="31000">
                    <a:schemeClr val="bg2">
                      <a:lumMod val="50000"/>
                    </a:schemeClr>
                  </a:gs>
                  <a:gs pos="81000">
                    <a:schemeClr val="bg2">
                      <a:lumMod val="50000"/>
                    </a:schemeClr>
                  </a:gs>
                  <a:gs pos="100000">
                    <a:srgbClr val="1D1F1F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4" name="任意多边形: 形状 3"/>
            <p:cNvSpPr/>
            <p:nvPr/>
          </p:nvSpPr>
          <p:spPr>
            <a:xfrm>
              <a:off x="1522359" y="1559431"/>
              <a:ext cx="3591032" cy="4165600"/>
            </a:xfrm>
            <a:custGeom>
              <a:avLst/>
              <a:gdLst>
                <a:gd name="connsiteX0" fmla="*/ 2222499 w 4444998"/>
                <a:gd name="connsiteY0" fmla="*/ 0 h 5156200"/>
                <a:gd name="connsiteX1" fmla="*/ 4444998 w 4444998"/>
                <a:gd name="connsiteY1" fmla="*/ 1111250 h 5156200"/>
                <a:gd name="connsiteX2" fmla="*/ 4444998 w 4444998"/>
                <a:gd name="connsiteY2" fmla="*/ 4044950 h 5156200"/>
                <a:gd name="connsiteX3" fmla="*/ 2222499 w 4444998"/>
                <a:gd name="connsiteY3" fmla="*/ 5156200 h 5156200"/>
                <a:gd name="connsiteX4" fmla="*/ 0 w 4444998"/>
                <a:gd name="connsiteY4" fmla="*/ 4044950 h 5156200"/>
                <a:gd name="connsiteX5" fmla="*/ 0 w 4444998"/>
                <a:gd name="connsiteY5" fmla="*/ 1111250 h 515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44998" h="5156200">
                  <a:moveTo>
                    <a:pt x="2222499" y="0"/>
                  </a:moveTo>
                  <a:lnTo>
                    <a:pt x="4444998" y="1111250"/>
                  </a:lnTo>
                  <a:lnTo>
                    <a:pt x="4444998" y="4044950"/>
                  </a:lnTo>
                  <a:lnTo>
                    <a:pt x="2222499" y="5156200"/>
                  </a:lnTo>
                  <a:lnTo>
                    <a:pt x="0" y="4044950"/>
                  </a:lnTo>
                  <a:lnTo>
                    <a:pt x="0" y="1111250"/>
                  </a:lnTo>
                  <a:close/>
                </a:path>
              </a:pathLst>
            </a:custGeom>
            <a:blipFill>
              <a:blip r:embed="rId3"/>
              <a:stretch>
                <a:fillRect l="-37131" r="-36869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95999" y="1481986"/>
            <a:ext cx="4700558" cy="3774152"/>
            <a:chOff x="1689252" y="2354714"/>
            <a:chExt cx="5625696" cy="3774152"/>
          </a:xfrm>
        </p:grpSpPr>
        <p:sp>
          <p:nvSpPr>
            <p:cNvPr id="9" name="文本框 8"/>
            <p:cNvSpPr txBox="1"/>
            <p:nvPr/>
          </p:nvSpPr>
          <p:spPr>
            <a:xfrm>
              <a:off x="1689252" y="2958767"/>
              <a:ext cx="5625696" cy="3170099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用户在查询的时候，会对于几个关键信息进行查询：作者姓名</a:t>
              </a:r>
              <a:r>
                <a:rPr lang="en-US" altLang="zh-CN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/</a:t>
              </a: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发表单位</a:t>
              </a:r>
              <a:r>
                <a:rPr lang="en-US" altLang="zh-CN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/</a:t>
              </a: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题目</a:t>
              </a:r>
              <a:r>
                <a:rPr lang="en-US" altLang="zh-CN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/</a:t>
              </a: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关键字</a:t>
              </a:r>
              <a:r>
                <a:rPr lang="en-US" altLang="zh-CN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/</a:t>
              </a: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会议，由于这些字段上面的查询任务量远大于更新任务量，故而可以考虑在这些字段上建立索引，以提高搜索效率。</a:t>
              </a:r>
            </a:p>
            <a:p>
              <a:pPr>
                <a:defRPr/>
              </a:pPr>
              <a:endPara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endParaRPr>
            </a:p>
            <a:p>
              <a:pPr>
                <a:defRPr/>
              </a:pPr>
              <a:r>
                <a:rPr lang="zh-CN" alt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在查看收藏表、反馈查询结果的时候，我们可以使用视图，以简化操作、增加数据的安全性、提高表的逻辑性。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689253" y="2354714"/>
              <a:ext cx="37328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zh-CN" altLang="en-US" sz="2800" b="1" dirty="0">
                  <a:latin typeface="文悦青龙体 (非商业使用) W5" pitchFamily="50" charset="-122"/>
                  <a:ea typeface="文悦青龙体 (非商业使用) W5" pitchFamily="50" charset="-122"/>
                </a:rPr>
                <a:t>索引、视图的建立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320259" y="0"/>
            <a:ext cx="540644" cy="2480122"/>
            <a:chOff x="6304650" y="0"/>
            <a:chExt cx="540644" cy="2480122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574972" y="0"/>
              <a:ext cx="0" cy="220980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6304650" y="1939478"/>
              <a:ext cx="540644" cy="540644"/>
            </a:xfrm>
            <a:prstGeom prst="ellipse">
              <a:avLst/>
            </a:prstGeom>
            <a:gradFill flip="none" rotWithShape="1">
              <a:gsLst>
                <a:gs pos="31110">
                  <a:srgbClr val="E6CEAB">
                    <a:lumMod val="88000"/>
                  </a:srgbClr>
                </a:gs>
                <a:gs pos="0">
                  <a:srgbClr val="A48452"/>
                </a:gs>
                <a:gs pos="83893">
                  <a:srgbClr val="E6CEAB">
                    <a:lumMod val="91000"/>
                  </a:srgbClr>
                </a:gs>
                <a:gs pos="61000">
                  <a:srgbClr val="A48452">
                    <a:lumMod val="83000"/>
                    <a:lumOff val="17000"/>
                  </a:srgbClr>
                </a:gs>
                <a:gs pos="100000">
                  <a:srgbClr val="A48452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A48452"/>
                  </a:gs>
                  <a:gs pos="57208">
                    <a:srgbClr val="A48452"/>
                  </a:gs>
                  <a:gs pos="31000">
                    <a:srgbClr val="E6CEAB"/>
                  </a:gs>
                  <a:gs pos="81000">
                    <a:srgbClr val="E6CEAB"/>
                  </a:gs>
                  <a:gs pos="100000">
                    <a:srgbClr val="A48452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flipV="1">
            <a:off x="11172825" y="-18135"/>
            <a:ext cx="1019176" cy="6876135"/>
            <a:chOff x="11172825" y="-18135"/>
            <a:chExt cx="1019176" cy="6876135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7" t="1797" r="90144" b="1797"/>
            <a:stretch>
              <a:fillRect/>
            </a:stretch>
          </p:blipFill>
          <p:spPr>
            <a:xfrm>
              <a:off x="11172826" y="-18135"/>
              <a:ext cx="1019175" cy="6858000"/>
            </a:xfrm>
            <a:prstGeom prst="rect">
              <a:avLst/>
            </a:prstGeom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t="66991" r="21875" b="5370"/>
            <a:stretch>
              <a:fillRect/>
            </a:stretch>
          </p:blipFill>
          <p:spPr>
            <a:xfrm rot="5400000">
              <a:off x="8999088" y="3665088"/>
              <a:ext cx="5366649" cy="1019175"/>
            </a:xfrm>
            <a:prstGeom prst="rect">
              <a:avLst/>
            </a:prstGeom>
            <a:effectLst/>
          </p:spPr>
        </p:pic>
        <p:sp>
          <p:nvSpPr>
            <p:cNvPr id="23" name="椭圆 22"/>
            <p:cNvSpPr/>
            <p:nvPr/>
          </p:nvSpPr>
          <p:spPr>
            <a:xfrm>
              <a:off x="11536104" y="371531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1536104" y="636669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1536104" y="901808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26" name="椭圆 25">
            <a:extLst>
              <a:ext uri="{FF2B5EF4-FFF2-40B4-BE49-F238E27FC236}">
                <a16:creationId xmlns:a16="http://schemas.microsoft.com/office/drawing/2014/main" id="{E420959D-2417-4FF6-BC00-CCCD3989BEC7}"/>
              </a:ext>
            </a:extLst>
          </p:cNvPr>
          <p:cNvSpPr/>
          <p:nvPr/>
        </p:nvSpPr>
        <p:spPr>
          <a:xfrm>
            <a:off x="488625" y="375072"/>
            <a:ext cx="321909" cy="306603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E6E9924-7C5F-4259-A7D8-EC140A0F2CA6}"/>
              </a:ext>
            </a:extLst>
          </p:cNvPr>
          <p:cNvSpPr txBox="1"/>
          <p:nvPr/>
        </p:nvSpPr>
        <p:spPr>
          <a:xfrm>
            <a:off x="810535" y="266764"/>
            <a:ext cx="2787846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latin typeface="文悦青龙体 (非商业使用) W5" pitchFamily="50" charset="-122"/>
                <a:ea typeface="文悦青龙体 (非商业使用) W5" pitchFamily="50" charset="-122"/>
              </a:rPr>
              <a:t>物理结构设计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3965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4737099" y="2095500"/>
            <a:ext cx="7454899" cy="266700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4850083" y="2474893"/>
            <a:ext cx="364110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72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Thanks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63278" y="389666"/>
            <a:ext cx="160597" cy="690874"/>
            <a:chOff x="363278" y="389666"/>
            <a:chExt cx="160597" cy="690874"/>
          </a:xfrm>
        </p:grpSpPr>
        <p:sp>
          <p:nvSpPr>
            <p:cNvPr id="11" name="椭圆 10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E3274E20-2FD8-4BA6-BA9D-E65CA8AEF8E9}"/>
              </a:ext>
            </a:extLst>
          </p:cNvPr>
          <p:cNvSpPr txBox="1"/>
          <p:nvPr/>
        </p:nvSpPr>
        <p:spPr>
          <a:xfrm>
            <a:off x="8336134" y="4054614"/>
            <a:ext cx="364110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Date: 2020.05.21</a:t>
            </a:r>
            <a:endParaRPr lang="zh-CN" altLang="en-US" sz="3200" b="1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文悦青龙体 (非商业使用) W5" pitchFamily="50" charset="-122"/>
              <a:ea typeface="文悦青龙体 (非商业使用) W5" pitchFamily="50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4600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-1" y="1854274"/>
            <a:ext cx="12191998" cy="318135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sp>
        <p:nvSpPr>
          <p:cNvPr id="6" name="椭圆 5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566553" y="1937927"/>
            <a:ext cx="225263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solidFill>
                  <a:srgbClr val="F3E7D5"/>
                </a:solidFill>
                <a:latin typeface="文悦青龙体 (非商业使用) W5" pitchFamily="50" charset="-122"/>
                <a:ea typeface="文悦青龙体 (非商业使用) W5" pitchFamily="50" charset="-122"/>
              </a:rPr>
              <a:t>需求分析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23875" y="2705725"/>
            <a:ext cx="2484894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目录</a:t>
            </a:r>
            <a:endParaRPr lang="en-US" altLang="zh-CN" sz="4400" b="1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文悦青龙体 (非商业使用) W5" pitchFamily="50" charset="-122"/>
              <a:ea typeface="文悦青龙体 (非商业使用) W5" pitchFamily="50" charset="-122"/>
            </a:endParaRPr>
          </a:p>
          <a:p>
            <a:pPr algn="ctr"/>
            <a:r>
              <a:rPr lang="en-US" altLang="zh-CN" sz="4400" b="1" dirty="0" err="1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文悦青龙体 (非商业使用) W5" pitchFamily="50" charset="-122"/>
                <a:ea typeface="文悦青龙体 (非商业使用) W5" pitchFamily="50" charset="-122"/>
              </a:rPr>
              <a:t>centent</a:t>
            </a:r>
            <a:endParaRPr lang="zh-CN" altLang="en-US" sz="4400" b="1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文悦青龙体 (非商业使用) W5" pitchFamily="50" charset="-122"/>
              <a:ea typeface="文悦青龙体 (非商业使用) W5" pitchFamily="50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891105" y="1889667"/>
            <a:ext cx="475155" cy="621365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5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01</a:t>
            </a:r>
            <a:endParaRPr lang="zh-CN" altLang="en-US" sz="105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884653" y="4384490"/>
            <a:ext cx="475155" cy="621365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5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03</a:t>
            </a:r>
            <a:endParaRPr lang="zh-CN" altLang="en-US" sz="105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891105" y="3134267"/>
            <a:ext cx="475155" cy="621365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5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02</a:t>
            </a:r>
            <a:endParaRPr lang="zh-CN" altLang="en-US" sz="105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cxnSp>
        <p:nvCxnSpPr>
          <p:cNvPr id="26" name="直接连接符 25"/>
          <p:cNvCxnSpPr>
            <a:cxnSpLocks/>
          </p:cNvCxnSpPr>
          <p:nvPr/>
        </p:nvCxnSpPr>
        <p:spPr>
          <a:xfrm flipH="1">
            <a:off x="3462291" y="4091527"/>
            <a:ext cx="5157926" cy="0"/>
          </a:xfrm>
          <a:prstGeom prst="line">
            <a:avLst/>
          </a:prstGeom>
          <a:ln w="28575" cap="rnd">
            <a:gradFill flip="none" rotWithShape="1">
              <a:gsLst>
                <a:gs pos="23000">
                  <a:srgbClr val="E6CEAB"/>
                </a:gs>
                <a:gs pos="0">
                  <a:srgbClr val="A48452"/>
                </a:gs>
                <a:gs pos="51000">
                  <a:srgbClr val="A48452"/>
                </a:gs>
                <a:gs pos="76000">
                  <a:srgbClr val="E6CEAB"/>
                </a:gs>
                <a:gs pos="100000">
                  <a:srgbClr val="A48452"/>
                </a:gs>
              </a:gsLst>
              <a:lin ang="54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cxnSpLocks/>
          </p:cNvCxnSpPr>
          <p:nvPr/>
        </p:nvCxnSpPr>
        <p:spPr>
          <a:xfrm flipH="1">
            <a:off x="3462291" y="2765984"/>
            <a:ext cx="5157926" cy="0"/>
          </a:xfrm>
          <a:prstGeom prst="line">
            <a:avLst/>
          </a:prstGeom>
          <a:ln w="28575" cap="rnd">
            <a:gradFill flip="none" rotWithShape="1">
              <a:gsLst>
                <a:gs pos="23000">
                  <a:srgbClr val="E6CEAB"/>
                </a:gs>
                <a:gs pos="0">
                  <a:srgbClr val="A48452"/>
                </a:gs>
                <a:gs pos="51000">
                  <a:srgbClr val="A48452"/>
                </a:gs>
                <a:gs pos="76000">
                  <a:srgbClr val="E6CEAB"/>
                </a:gs>
                <a:gs pos="100000">
                  <a:srgbClr val="A48452"/>
                </a:gs>
              </a:gsLst>
              <a:lin ang="54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24413379-313E-4AEC-817C-B01D74A1AF7C}"/>
              </a:ext>
            </a:extLst>
          </p:cNvPr>
          <p:cNvSpPr txBox="1"/>
          <p:nvPr/>
        </p:nvSpPr>
        <p:spPr>
          <a:xfrm>
            <a:off x="4566553" y="3168212"/>
            <a:ext cx="225263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solidFill>
                  <a:srgbClr val="F3E7D5"/>
                </a:solidFill>
                <a:latin typeface="文悦青龙体 (非商业使用) W5" pitchFamily="50" charset="-122"/>
                <a:ea typeface="文悦青龙体 (非商业使用) W5" pitchFamily="50" charset="-122"/>
              </a:rPr>
              <a:t>功能设计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10CDC89-4184-4613-A937-69338D3E7B3E}"/>
              </a:ext>
            </a:extLst>
          </p:cNvPr>
          <p:cNvSpPr txBox="1"/>
          <p:nvPr/>
        </p:nvSpPr>
        <p:spPr>
          <a:xfrm>
            <a:off x="4579869" y="4427423"/>
            <a:ext cx="2442368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2800" b="1" dirty="0">
                <a:solidFill>
                  <a:srgbClr val="F3E7D5"/>
                </a:solidFill>
                <a:latin typeface="文悦青龙体 (非商业使用) W5" pitchFamily="50" charset="-122"/>
                <a:ea typeface="文悦青龙体 (非商业使用) W5" pitchFamily="50" charset="-122"/>
              </a:rPr>
              <a:t>数据库设计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18148"/>
          <a:stretch>
            <a:fillRect/>
          </a:stretch>
        </p:blipFill>
        <p:spPr>
          <a:xfrm>
            <a:off x="0" y="1244600"/>
            <a:ext cx="12191999" cy="4368800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7" t="1797" r="1797" b="1797"/>
          <a:stretch>
            <a:fillRect/>
          </a:stretch>
        </p:blipFill>
        <p:spPr>
          <a:xfrm>
            <a:off x="0" y="2095500"/>
            <a:ext cx="7454899" cy="2667000"/>
          </a:xfrm>
          <a:prstGeom prst="rect">
            <a:avLst/>
          </a:prstGeom>
          <a:effectLst>
            <a:outerShdw blurRad="228600" dist="38100" dir="8100000" algn="tr" rotWithShape="0">
              <a:prstClr val="black">
                <a:alpha val="71000"/>
              </a:prstClr>
            </a:outerShdw>
          </a:effectLst>
        </p:spPr>
      </p:pic>
      <p:cxnSp>
        <p:nvCxnSpPr>
          <p:cNvPr id="7" name="直接连接符 6"/>
          <p:cNvCxnSpPr/>
          <p:nvPr/>
        </p:nvCxnSpPr>
        <p:spPr>
          <a:xfrm>
            <a:off x="3060699" y="2423319"/>
            <a:ext cx="0" cy="2011362"/>
          </a:xfrm>
          <a:prstGeom prst="line">
            <a:avLst/>
          </a:prstGeom>
          <a:ln w="47625" cap="rnd">
            <a:gradFill flip="none" rotWithShape="1">
              <a:gsLst>
                <a:gs pos="23000">
                  <a:srgbClr val="E6CEAB"/>
                </a:gs>
                <a:gs pos="0">
                  <a:srgbClr val="A48452"/>
                </a:gs>
                <a:gs pos="51000">
                  <a:srgbClr val="A48452"/>
                </a:gs>
                <a:gs pos="76000">
                  <a:srgbClr val="E6CEAB"/>
                </a:gs>
                <a:gs pos="100000">
                  <a:srgbClr val="A48452"/>
                </a:gs>
              </a:gsLst>
              <a:lin ang="540000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019175" y="2575769"/>
            <a:ext cx="1470585" cy="1706463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gradFill>
                  <a:gsLst>
                    <a:gs pos="31110">
                      <a:srgbClr val="E6CEAB"/>
                    </a:gs>
                    <a:gs pos="0">
                      <a:srgbClr val="A48452"/>
                    </a:gs>
                    <a:gs pos="83893">
                      <a:srgbClr val="E6CEAB"/>
                    </a:gs>
                    <a:gs pos="61000">
                      <a:srgbClr val="A48452"/>
                    </a:gs>
                    <a:gs pos="100000">
                      <a:srgbClr val="A48452"/>
                    </a:gs>
                  </a:gsLst>
                  <a:lin ang="2700000" scaled="1"/>
                </a:gradFill>
                <a:latin typeface="Futura Md BT" panose="020B0602020204020303" pitchFamily="34" charset="0"/>
                <a:ea typeface="文悦青龙体 (非商业使用) W5" pitchFamily="50" charset="-122"/>
              </a:rPr>
              <a:t>01</a:t>
            </a:r>
            <a:endParaRPr lang="zh-CN" altLang="en-US" sz="4000" dirty="0">
              <a:gradFill>
                <a:gsLst>
                  <a:gs pos="31110">
                    <a:srgbClr val="E6CEAB"/>
                  </a:gs>
                  <a:gs pos="0">
                    <a:srgbClr val="A48452"/>
                  </a:gs>
                  <a:gs pos="83893">
                    <a:srgbClr val="E6CEAB"/>
                  </a:gs>
                  <a:gs pos="61000">
                    <a:srgbClr val="A48452"/>
                  </a:gs>
                  <a:gs pos="100000">
                    <a:srgbClr val="A48452"/>
                  </a:gs>
                </a:gsLst>
                <a:lin ang="2700000" scaled="1"/>
              </a:gradFill>
              <a:latin typeface="Futura Md BT" panose="020B0602020204020303" pitchFamily="34" charset="0"/>
              <a:ea typeface="文悦青龙体 (非商业使用) W5" pitchFamily="50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280142" y="2575769"/>
            <a:ext cx="3955315" cy="1745078"/>
            <a:chOff x="1689252" y="1869540"/>
            <a:chExt cx="4332538" cy="1619080"/>
          </a:xfrm>
        </p:grpSpPr>
        <p:sp>
          <p:nvSpPr>
            <p:cNvPr id="15" name="文本框 14"/>
            <p:cNvSpPr txBox="1"/>
            <p:nvPr/>
          </p:nvSpPr>
          <p:spPr>
            <a:xfrm>
              <a:off x="1689252" y="2422653"/>
              <a:ext cx="2932060" cy="39977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en-US" altLang="zh-CN" sz="22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Demand analysis</a:t>
              </a:r>
              <a:endParaRPr lang="zh-CN" altLang="en-US" sz="2200" b="1" dirty="0">
                <a:gradFill>
                  <a:gsLst>
                    <a:gs pos="23000">
                      <a:srgbClr val="E6CEAB"/>
                    </a:gs>
                    <a:gs pos="0">
                      <a:srgbClr val="A48452"/>
                    </a:gs>
                    <a:gs pos="51000">
                      <a:srgbClr val="A48452"/>
                    </a:gs>
                    <a:gs pos="76000">
                      <a:srgbClr val="E6CEAB"/>
                    </a:gs>
                    <a:gs pos="100000">
                      <a:srgbClr val="A48452"/>
                    </a:gs>
                  </a:gsLst>
                  <a:lin ang="5400000" scaled="1"/>
                </a:gradFill>
                <a:latin typeface="文悦青龙体 (非商业使用) W5" pitchFamily="50" charset="-122"/>
                <a:ea typeface="文悦青龙体 (非商业使用) W5" pitchFamily="5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89252" y="2946067"/>
              <a:ext cx="4332538" cy="542553"/>
            </a:xfrm>
            <a:prstGeom prst="rect">
              <a:avLst/>
            </a:prstGeom>
            <a:noFill/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en-US" altLang="zh-CN" sz="1600" dirty="0">
                  <a:solidFill>
                    <a:srgbClr val="F3E7D5"/>
                  </a:solidFill>
                  <a:latin typeface="Century Gothic" panose="020B0502020202020204" pitchFamily="34" charset="0"/>
                  <a:ea typeface="文悦青龙体 (非商业使用) W5" pitchFamily="50" charset="-122"/>
                </a:rPr>
                <a:t>Analyze various requirements for document management database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89253" y="1869540"/>
              <a:ext cx="2465466" cy="599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zh-CN" altLang="en-US" sz="3600" b="1" dirty="0">
                  <a:gradFill>
                    <a:gsLst>
                      <a:gs pos="23000">
                        <a:srgbClr val="E6CEAB"/>
                      </a:gs>
                      <a:gs pos="0">
                        <a:srgbClr val="A48452"/>
                      </a:gs>
                      <a:gs pos="51000">
                        <a:srgbClr val="A48452"/>
                      </a:gs>
                      <a:gs pos="76000">
                        <a:srgbClr val="E6CEAB"/>
                      </a:gs>
                      <a:gs pos="100000">
                        <a:srgbClr val="A48452"/>
                      </a:gs>
                    </a:gsLst>
                    <a:lin ang="5400000" scaled="1"/>
                  </a:gradFill>
                  <a:latin typeface="文悦青龙体 (非商业使用) W5" pitchFamily="50" charset="-122"/>
                  <a:ea typeface="文悦青龙体 (非商业使用) W5" pitchFamily="50" charset="-122"/>
                </a:rPr>
                <a:t>需求分析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73aae86-6a65-46c6-b023-7aebdc828584" descr="kA4AAB+LCAAAAAAABADlVE1vgkAQ/S/b9kYaxGIpN5Vu46EfiaY9NB62MMo2sJhlaWwM/727CMoWbeOlUXrT4c3MezOzb4XOxecCkIvGMeHCo2TOSTwSECMDjQLksiyKDDSgLKBsfseTbJEi93W1Sat/eaEiHCZRwp9JlIEqwKigJFr/dRtJGvaJU8ngs4jtw0pYo9bjbEZ9mIQQQ4WZUCb6LBiHJJAI89KUAjidh4JBmpaBx7d38EUtzbUVKktDWfMMY9Ps2zcDVaxoY+a5gcbgJyz4K5LO7yS9HsZ4qJPcN+xqzveU0TiLS1jR954sa6GOuQ7SIIigDhsxAfxjs86OihW/x4LLBjjhMRGy4crML7ZD6Emc4jViASxlVkUWadsvSarD23lf6sPmvIpj2yY9EXmyILntUN3M26IN1GfzSClxCn3VEDeF5W4W8CDRilIpVYU6aKqrqAjJ2sBEU19u7CU2gaU4TIrKqIvYNf0fNagCdQklBY38r7yrMz50B3Xm8lWkIPq+L/uW971+m0W88WTX1KyDtFU0m5tB+XSHvBb4WE+zCMcZXnW9o/MxneTtANsePnIfszQfs1rgY9bp+5jVYh9rrOd/+di1ZhHYtG+s66PzsW8kh7cdzzluH7N1H+u2wMe6p+9j3Rb7WGM9e31smn8BoE0YfpAOAAA="/>
          <p:cNvGrpSpPr>
            <a:grpSpLocks noChangeAspect="1"/>
          </p:cNvGrpSpPr>
          <p:nvPr/>
        </p:nvGrpSpPr>
        <p:grpSpPr>
          <a:xfrm>
            <a:off x="6844543" y="1265986"/>
            <a:ext cx="3581119" cy="2856950"/>
            <a:chOff x="3289299" y="1072161"/>
            <a:chExt cx="5050965" cy="4029565"/>
          </a:xfrm>
        </p:grpSpPr>
        <p:sp>
          <p:nvSpPr>
            <p:cNvPr id="3" name="ExtraShape1"/>
            <p:cNvSpPr/>
            <p:nvPr/>
          </p:nvSpPr>
          <p:spPr bwMode="auto">
            <a:xfrm>
              <a:off x="5729681" y="1172744"/>
              <a:ext cx="2311995" cy="2398713"/>
            </a:xfrm>
            <a:custGeom>
              <a:avLst/>
              <a:gdLst>
                <a:gd name="T0" fmla="*/ 1561 w 1567"/>
                <a:gd name="T1" fmla="*/ 84 h 1628"/>
                <a:gd name="T2" fmla="*/ 1546 w 1567"/>
                <a:gd name="T3" fmla="*/ 70 h 1628"/>
                <a:gd name="T4" fmla="*/ 523 w 1567"/>
                <a:gd name="T5" fmla="*/ 568 h 1628"/>
                <a:gd name="T6" fmla="*/ 369 w 1567"/>
                <a:gd name="T7" fmla="*/ 752 h 1628"/>
                <a:gd name="T8" fmla="*/ 77 w 1567"/>
                <a:gd name="T9" fmla="*/ 833 h 1628"/>
                <a:gd name="T10" fmla="*/ 68 w 1567"/>
                <a:gd name="T11" fmla="*/ 839 h 1628"/>
                <a:gd name="T12" fmla="*/ 0 w 1567"/>
                <a:gd name="T13" fmla="*/ 921 h 1628"/>
                <a:gd name="T14" fmla="*/ 816 w 1567"/>
                <a:gd name="T15" fmla="*/ 1628 h 1628"/>
                <a:gd name="T16" fmla="*/ 893 w 1567"/>
                <a:gd name="T17" fmla="*/ 1555 h 1628"/>
                <a:gd name="T18" fmla="*/ 898 w 1567"/>
                <a:gd name="T19" fmla="*/ 1545 h 1628"/>
                <a:gd name="T20" fmla="*/ 951 w 1567"/>
                <a:gd name="T21" fmla="*/ 1250 h 1628"/>
                <a:gd name="T22" fmla="*/ 1144 w 1567"/>
                <a:gd name="T23" fmla="*/ 1058 h 1628"/>
                <a:gd name="T24" fmla="*/ 1567 w 1567"/>
                <a:gd name="T25" fmla="*/ 165 h 1628"/>
                <a:gd name="T26" fmla="*/ 1561 w 1567"/>
                <a:gd name="T27" fmla="*/ 84 h 1628"/>
                <a:gd name="T28" fmla="*/ 866 w 1567"/>
                <a:gd name="T29" fmla="*/ 958 h 1628"/>
                <a:gd name="T30" fmla="*/ 687 w 1567"/>
                <a:gd name="T31" fmla="*/ 779 h 1628"/>
                <a:gd name="T32" fmla="*/ 866 w 1567"/>
                <a:gd name="T33" fmla="*/ 600 h 1628"/>
                <a:gd name="T34" fmla="*/ 1045 w 1567"/>
                <a:gd name="T35" fmla="*/ 779 h 1628"/>
                <a:gd name="T36" fmla="*/ 866 w 1567"/>
                <a:gd name="T37" fmla="*/ 958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7" h="1628">
                  <a:moveTo>
                    <a:pt x="1561" y="84"/>
                  </a:moveTo>
                  <a:cubicBezTo>
                    <a:pt x="1559" y="77"/>
                    <a:pt x="1554" y="71"/>
                    <a:pt x="1546" y="70"/>
                  </a:cubicBezTo>
                  <a:cubicBezTo>
                    <a:pt x="1528" y="67"/>
                    <a:pt x="1091" y="0"/>
                    <a:pt x="523" y="568"/>
                  </a:cubicBezTo>
                  <a:cubicBezTo>
                    <a:pt x="522" y="569"/>
                    <a:pt x="448" y="645"/>
                    <a:pt x="369" y="752"/>
                  </a:cubicBezTo>
                  <a:cubicBezTo>
                    <a:pt x="77" y="833"/>
                    <a:pt x="77" y="833"/>
                    <a:pt x="77" y="833"/>
                  </a:cubicBezTo>
                  <a:cubicBezTo>
                    <a:pt x="73" y="834"/>
                    <a:pt x="70" y="836"/>
                    <a:pt x="68" y="839"/>
                  </a:cubicBezTo>
                  <a:cubicBezTo>
                    <a:pt x="0" y="921"/>
                    <a:pt x="0" y="921"/>
                    <a:pt x="0" y="921"/>
                  </a:cubicBezTo>
                  <a:cubicBezTo>
                    <a:pt x="363" y="1028"/>
                    <a:pt x="660" y="1289"/>
                    <a:pt x="816" y="1628"/>
                  </a:cubicBezTo>
                  <a:cubicBezTo>
                    <a:pt x="893" y="1555"/>
                    <a:pt x="893" y="1555"/>
                    <a:pt x="893" y="1555"/>
                  </a:cubicBezTo>
                  <a:cubicBezTo>
                    <a:pt x="895" y="1553"/>
                    <a:pt x="897" y="1549"/>
                    <a:pt x="898" y="1545"/>
                  </a:cubicBezTo>
                  <a:cubicBezTo>
                    <a:pt x="951" y="1250"/>
                    <a:pt x="951" y="1250"/>
                    <a:pt x="951" y="1250"/>
                  </a:cubicBezTo>
                  <a:cubicBezTo>
                    <a:pt x="1015" y="1195"/>
                    <a:pt x="1080" y="1130"/>
                    <a:pt x="1144" y="1058"/>
                  </a:cubicBezTo>
                  <a:cubicBezTo>
                    <a:pt x="1512" y="644"/>
                    <a:pt x="1567" y="321"/>
                    <a:pt x="1567" y="165"/>
                  </a:cubicBezTo>
                  <a:cubicBezTo>
                    <a:pt x="1567" y="113"/>
                    <a:pt x="1561" y="85"/>
                    <a:pt x="1561" y="84"/>
                  </a:cubicBezTo>
                  <a:close/>
                  <a:moveTo>
                    <a:pt x="866" y="958"/>
                  </a:moveTo>
                  <a:cubicBezTo>
                    <a:pt x="767" y="958"/>
                    <a:pt x="687" y="878"/>
                    <a:pt x="687" y="779"/>
                  </a:cubicBezTo>
                  <a:cubicBezTo>
                    <a:pt x="687" y="680"/>
                    <a:pt x="767" y="600"/>
                    <a:pt x="866" y="600"/>
                  </a:cubicBezTo>
                  <a:cubicBezTo>
                    <a:pt x="965" y="600"/>
                    <a:pt x="1045" y="680"/>
                    <a:pt x="1045" y="779"/>
                  </a:cubicBezTo>
                  <a:cubicBezTo>
                    <a:pt x="1045" y="878"/>
                    <a:pt x="965" y="958"/>
                    <a:pt x="866" y="958"/>
                  </a:cubicBezTo>
                  <a:close/>
                </a:path>
              </a:pathLst>
            </a:custGeom>
            <a:gradFill flip="none" rotWithShape="1">
              <a:gsLst>
                <a:gs pos="31110">
                  <a:srgbClr val="E6CEAB">
                    <a:lumMod val="88000"/>
                  </a:srgbClr>
                </a:gs>
                <a:gs pos="0">
                  <a:srgbClr val="A48452"/>
                </a:gs>
                <a:gs pos="83893">
                  <a:srgbClr val="E6CEAB">
                    <a:lumMod val="91000"/>
                  </a:srgbClr>
                </a:gs>
                <a:gs pos="61000">
                  <a:srgbClr val="A48452">
                    <a:lumMod val="83000"/>
                    <a:lumOff val="17000"/>
                  </a:srgbClr>
                </a:gs>
                <a:gs pos="100000">
                  <a:srgbClr val="A48452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A48452"/>
                  </a:gs>
                  <a:gs pos="57208">
                    <a:srgbClr val="A48452"/>
                  </a:gs>
                  <a:gs pos="31000">
                    <a:srgbClr val="E6CEAB"/>
                  </a:gs>
                  <a:gs pos="81000">
                    <a:srgbClr val="E6CEAB"/>
                  </a:gs>
                  <a:gs pos="100000">
                    <a:srgbClr val="A48452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  <a:ea typeface="文悦青龙体 (非商业使用) W5" pitchFamily="50" charset="-122"/>
              </a:endParaRPr>
            </a:p>
          </p:txBody>
        </p:sp>
        <p:sp>
          <p:nvSpPr>
            <p:cNvPr id="4" name="ExtraShape2"/>
            <p:cNvSpPr/>
            <p:nvPr/>
          </p:nvSpPr>
          <p:spPr bwMode="auto">
            <a:xfrm rot="120000">
              <a:off x="4391792" y="1072161"/>
              <a:ext cx="2840038" cy="2655888"/>
            </a:xfrm>
            <a:custGeom>
              <a:avLst/>
              <a:gdLst>
                <a:gd name="T0" fmla="*/ 625 w 891"/>
                <a:gd name="T1" fmla="*/ 101 h 834"/>
                <a:gd name="T2" fmla="*/ 796 w 891"/>
                <a:gd name="T3" fmla="*/ 129 h 834"/>
                <a:gd name="T4" fmla="*/ 809 w 891"/>
                <a:gd name="T5" fmla="*/ 134 h 834"/>
                <a:gd name="T6" fmla="*/ 891 w 891"/>
                <a:gd name="T7" fmla="*/ 59 h 834"/>
                <a:gd name="T8" fmla="*/ 625 w 891"/>
                <a:gd name="T9" fmla="*/ 0 h 834"/>
                <a:gd name="T10" fmla="*/ 0 w 891"/>
                <a:gd name="T11" fmla="*/ 626 h 834"/>
                <a:gd name="T12" fmla="*/ 35 w 891"/>
                <a:gd name="T13" fmla="*/ 834 h 834"/>
                <a:gd name="T14" fmla="*/ 118 w 891"/>
                <a:gd name="T15" fmla="*/ 759 h 834"/>
                <a:gd name="T16" fmla="*/ 101 w 891"/>
                <a:gd name="T17" fmla="*/ 626 h 834"/>
                <a:gd name="T18" fmla="*/ 625 w 891"/>
                <a:gd name="T19" fmla="*/ 101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1" h="834">
                  <a:moveTo>
                    <a:pt x="625" y="101"/>
                  </a:moveTo>
                  <a:cubicBezTo>
                    <a:pt x="685" y="101"/>
                    <a:pt x="743" y="111"/>
                    <a:pt x="796" y="129"/>
                  </a:cubicBezTo>
                  <a:cubicBezTo>
                    <a:pt x="800" y="131"/>
                    <a:pt x="804" y="132"/>
                    <a:pt x="809" y="134"/>
                  </a:cubicBezTo>
                  <a:cubicBezTo>
                    <a:pt x="891" y="59"/>
                    <a:pt x="891" y="59"/>
                    <a:pt x="891" y="59"/>
                  </a:cubicBezTo>
                  <a:cubicBezTo>
                    <a:pt x="810" y="21"/>
                    <a:pt x="720" y="0"/>
                    <a:pt x="625" y="0"/>
                  </a:cubicBezTo>
                  <a:cubicBezTo>
                    <a:pt x="280" y="0"/>
                    <a:pt x="0" y="280"/>
                    <a:pt x="0" y="626"/>
                  </a:cubicBezTo>
                  <a:cubicBezTo>
                    <a:pt x="0" y="699"/>
                    <a:pt x="13" y="769"/>
                    <a:pt x="35" y="834"/>
                  </a:cubicBezTo>
                  <a:cubicBezTo>
                    <a:pt x="118" y="759"/>
                    <a:pt x="118" y="759"/>
                    <a:pt x="118" y="759"/>
                  </a:cubicBezTo>
                  <a:cubicBezTo>
                    <a:pt x="107" y="717"/>
                    <a:pt x="101" y="672"/>
                    <a:pt x="101" y="626"/>
                  </a:cubicBezTo>
                  <a:cubicBezTo>
                    <a:pt x="101" y="336"/>
                    <a:pt x="336" y="101"/>
                    <a:pt x="625" y="101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5" name="ExtraShape3"/>
            <p:cNvSpPr/>
            <p:nvPr/>
          </p:nvSpPr>
          <p:spPr bwMode="auto">
            <a:xfrm rot="120000">
              <a:off x="5636751" y="1993401"/>
              <a:ext cx="2703513" cy="3108325"/>
            </a:xfrm>
            <a:custGeom>
              <a:avLst/>
              <a:gdLst>
                <a:gd name="T0" fmla="*/ 674 w 848"/>
                <a:gd name="T1" fmla="*/ 84 h 976"/>
                <a:gd name="T2" fmla="*/ 689 w 848"/>
                <a:gd name="T3" fmla="*/ 110 h 976"/>
                <a:gd name="T4" fmla="*/ 747 w 848"/>
                <a:gd name="T5" fmla="*/ 350 h 976"/>
                <a:gd name="T6" fmla="*/ 222 w 848"/>
                <a:gd name="T7" fmla="*/ 875 h 976"/>
                <a:gd name="T8" fmla="*/ 66 w 848"/>
                <a:gd name="T9" fmla="*/ 851 h 976"/>
                <a:gd name="T10" fmla="*/ 0 w 848"/>
                <a:gd name="T11" fmla="*/ 935 h 976"/>
                <a:gd name="T12" fmla="*/ 222 w 848"/>
                <a:gd name="T13" fmla="*/ 976 h 976"/>
                <a:gd name="T14" fmla="*/ 848 w 848"/>
                <a:gd name="T15" fmla="*/ 350 h 976"/>
                <a:gd name="T16" fmla="*/ 741 w 848"/>
                <a:gd name="T17" fmla="*/ 0 h 976"/>
                <a:gd name="T18" fmla="*/ 674 w 848"/>
                <a:gd name="T19" fmla="*/ 84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8" h="976">
                  <a:moveTo>
                    <a:pt x="674" y="84"/>
                  </a:moveTo>
                  <a:cubicBezTo>
                    <a:pt x="679" y="92"/>
                    <a:pt x="684" y="101"/>
                    <a:pt x="689" y="110"/>
                  </a:cubicBezTo>
                  <a:cubicBezTo>
                    <a:pt x="726" y="182"/>
                    <a:pt x="747" y="264"/>
                    <a:pt x="747" y="350"/>
                  </a:cubicBezTo>
                  <a:cubicBezTo>
                    <a:pt x="747" y="640"/>
                    <a:pt x="512" y="875"/>
                    <a:pt x="222" y="875"/>
                  </a:cubicBezTo>
                  <a:cubicBezTo>
                    <a:pt x="168" y="875"/>
                    <a:pt x="115" y="867"/>
                    <a:pt x="66" y="851"/>
                  </a:cubicBezTo>
                  <a:cubicBezTo>
                    <a:pt x="0" y="935"/>
                    <a:pt x="0" y="935"/>
                    <a:pt x="0" y="935"/>
                  </a:cubicBezTo>
                  <a:cubicBezTo>
                    <a:pt x="69" y="961"/>
                    <a:pt x="144" y="976"/>
                    <a:pt x="222" y="976"/>
                  </a:cubicBezTo>
                  <a:cubicBezTo>
                    <a:pt x="568" y="976"/>
                    <a:pt x="848" y="696"/>
                    <a:pt x="848" y="350"/>
                  </a:cubicBezTo>
                  <a:cubicBezTo>
                    <a:pt x="848" y="220"/>
                    <a:pt x="808" y="100"/>
                    <a:pt x="741" y="0"/>
                  </a:cubicBezTo>
                  <a:lnTo>
                    <a:pt x="674" y="8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6" name="ValueShape1"/>
            <p:cNvSpPr/>
            <p:nvPr/>
          </p:nvSpPr>
          <p:spPr>
            <a:xfrm rot="19002141">
              <a:off x="3289299" y="3663035"/>
              <a:ext cx="3141275" cy="25865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A48452"/>
                </a:gs>
                <a:gs pos="84000">
                  <a:srgbClr val="7B7161">
                    <a:alpha val="77000"/>
                  </a:srgbClr>
                </a:gs>
                <a:gs pos="100000">
                  <a:schemeClr val="bg1">
                    <a:alpha val="0"/>
                  </a:schemeClr>
                </a:gs>
                <a:gs pos="58000">
                  <a:srgbClr val="E6CEAB"/>
                </a:gs>
                <a:gs pos="58000">
                  <a:srgbClr val="1D1F1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7" name="ValueShape2"/>
            <p:cNvSpPr/>
            <p:nvPr/>
          </p:nvSpPr>
          <p:spPr>
            <a:xfrm rot="19002141">
              <a:off x="3619592" y="4004701"/>
              <a:ext cx="3141275" cy="25865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A48452"/>
                </a:gs>
                <a:gs pos="75850">
                  <a:srgbClr val="7B7161">
                    <a:alpha val="77000"/>
                  </a:srgbClr>
                </a:gs>
                <a:gs pos="100000">
                  <a:schemeClr val="bg1">
                    <a:alpha val="0"/>
                  </a:schemeClr>
                </a:gs>
                <a:gs pos="40000">
                  <a:srgbClr val="E6CEAB"/>
                </a:gs>
                <a:gs pos="40000">
                  <a:srgbClr val="1D1F1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8" name="ValueShape3"/>
            <p:cNvSpPr/>
            <p:nvPr/>
          </p:nvSpPr>
          <p:spPr>
            <a:xfrm rot="19002141">
              <a:off x="3949885" y="4346367"/>
              <a:ext cx="3141275" cy="25865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A48452"/>
                </a:gs>
                <a:gs pos="75850">
                  <a:srgbClr val="7B7161">
                    <a:alpha val="77000"/>
                  </a:srgbClr>
                </a:gs>
                <a:gs pos="100000">
                  <a:schemeClr val="bg1">
                    <a:alpha val="0"/>
                  </a:schemeClr>
                </a:gs>
                <a:gs pos="52000">
                  <a:srgbClr val="E6CEAB"/>
                </a:gs>
                <a:gs pos="52000">
                  <a:srgbClr val="1D1F1F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37" name="Group 18"/>
          <p:cNvGrpSpPr/>
          <p:nvPr/>
        </p:nvGrpSpPr>
        <p:grpSpPr>
          <a:xfrm>
            <a:off x="775159" y="624317"/>
            <a:ext cx="562774" cy="562774"/>
            <a:chOff x="5747113" y="2103801"/>
            <a:chExt cx="697774" cy="697774"/>
          </a:xfrm>
        </p:grpSpPr>
        <p:sp>
          <p:nvSpPr>
            <p:cNvPr id="38" name="椭圆 37"/>
            <p:cNvSpPr/>
            <p:nvPr/>
          </p:nvSpPr>
          <p:spPr>
            <a:xfrm>
              <a:off x="5747113" y="2103801"/>
              <a:ext cx="697774" cy="697774"/>
            </a:xfrm>
            <a:prstGeom prst="ellipse">
              <a:avLst/>
            </a:prstGeom>
            <a:gradFill flip="none" rotWithShape="1">
              <a:gsLst>
                <a:gs pos="31110">
                  <a:srgbClr val="E6CEAB">
                    <a:lumMod val="88000"/>
                  </a:srgbClr>
                </a:gs>
                <a:gs pos="0">
                  <a:srgbClr val="A48452"/>
                </a:gs>
                <a:gs pos="83893">
                  <a:srgbClr val="E6CEAB">
                    <a:lumMod val="91000"/>
                  </a:srgbClr>
                </a:gs>
                <a:gs pos="61000">
                  <a:srgbClr val="A48452">
                    <a:lumMod val="83000"/>
                    <a:lumOff val="17000"/>
                  </a:srgbClr>
                </a:gs>
                <a:gs pos="100000">
                  <a:srgbClr val="A48452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A48452"/>
                  </a:gs>
                  <a:gs pos="57208">
                    <a:srgbClr val="A48452"/>
                  </a:gs>
                  <a:gs pos="31000">
                    <a:srgbClr val="E6CEAB"/>
                  </a:gs>
                  <a:gs pos="81000">
                    <a:srgbClr val="E6CEAB"/>
                  </a:gs>
                  <a:gs pos="100000">
                    <a:srgbClr val="A48452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9" name="Oval 20"/>
            <p:cNvSpPr/>
            <p:nvPr/>
          </p:nvSpPr>
          <p:spPr>
            <a:xfrm>
              <a:off x="5918562" y="2288799"/>
              <a:ext cx="354876" cy="327776"/>
            </a:xfrm>
            <a:custGeom>
              <a:avLst/>
              <a:gdLst>
                <a:gd name="T0" fmla="*/ 190 w 374"/>
                <a:gd name="T1" fmla="*/ 0 h 346"/>
                <a:gd name="T2" fmla="*/ 189 w 374"/>
                <a:gd name="T3" fmla="*/ 0 h 346"/>
                <a:gd name="T4" fmla="*/ 184 w 374"/>
                <a:gd name="T5" fmla="*/ 0 h 346"/>
                <a:gd name="T6" fmla="*/ 190 w 374"/>
                <a:gd name="T7" fmla="*/ 0 h 346"/>
                <a:gd name="T8" fmla="*/ 188 w 374"/>
                <a:gd name="T9" fmla="*/ 217 h 346"/>
                <a:gd name="T10" fmla="*/ 187 w 374"/>
                <a:gd name="T11" fmla="*/ 217 h 346"/>
                <a:gd name="T12" fmla="*/ 187 w 374"/>
                <a:gd name="T13" fmla="*/ 217 h 346"/>
                <a:gd name="T14" fmla="*/ 188 w 374"/>
                <a:gd name="T15" fmla="*/ 217 h 346"/>
                <a:gd name="T16" fmla="*/ 108 w 374"/>
                <a:gd name="T17" fmla="*/ 137 h 346"/>
                <a:gd name="T18" fmla="*/ 109 w 374"/>
                <a:gd name="T19" fmla="*/ 137 h 346"/>
                <a:gd name="T20" fmla="*/ 187 w 374"/>
                <a:gd name="T21" fmla="*/ 217 h 346"/>
                <a:gd name="T22" fmla="*/ 266 w 374"/>
                <a:gd name="T23" fmla="*/ 137 h 346"/>
                <a:gd name="T24" fmla="*/ 279 w 374"/>
                <a:gd name="T25" fmla="*/ 121 h 346"/>
                <a:gd name="T26" fmla="*/ 272 w 374"/>
                <a:gd name="T27" fmla="*/ 102 h 346"/>
                <a:gd name="T28" fmla="*/ 270 w 374"/>
                <a:gd name="T29" fmla="*/ 102 h 346"/>
                <a:gd name="T30" fmla="*/ 189 w 374"/>
                <a:gd name="T31" fmla="*/ 0 h 346"/>
                <a:gd name="T32" fmla="*/ 104 w 374"/>
                <a:gd name="T33" fmla="*/ 102 h 346"/>
                <a:gd name="T34" fmla="*/ 103 w 374"/>
                <a:gd name="T35" fmla="*/ 102 h 346"/>
                <a:gd name="T36" fmla="*/ 95 w 374"/>
                <a:gd name="T37" fmla="*/ 121 h 346"/>
                <a:gd name="T38" fmla="*/ 108 w 374"/>
                <a:gd name="T39" fmla="*/ 137 h 346"/>
                <a:gd name="T40" fmla="*/ 249 w 374"/>
                <a:gd name="T41" fmla="*/ 230 h 346"/>
                <a:gd name="T42" fmla="*/ 207 w 374"/>
                <a:gd name="T43" fmla="*/ 312 h 346"/>
                <a:gd name="T44" fmla="*/ 201 w 374"/>
                <a:gd name="T45" fmla="*/ 258 h 346"/>
                <a:gd name="T46" fmla="*/ 211 w 374"/>
                <a:gd name="T47" fmla="*/ 250 h 346"/>
                <a:gd name="T48" fmla="*/ 186 w 374"/>
                <a:gd name="T49" fmla="*/ 250 h 346"/>
                <a:gd name="T50" fmla="*/ 163 w 374"/>
                <a:gd name="T51" fmla="*/ 250 h 346"/>
                <a:gd name="T52" fmla="*/ 173 w 374"/>
                <a:gd name="T53" fmla="*/ 258 h 346"/>
                <a:gd name="T54" fmla="*/ 167 w 374"/>
                <a:gd name="T55" fmla="*/ 312 h 346"/>
                <a:gd name="T56" fmla="*/ 125 w 374"/>
                <a:gd name="T57" fmla="*/ 230 h 346"/>
                <a:gd name="T58" fmla="*/ 0 w 374"/>
                <a:gd name="T59" fmla="*/ 346 h 346"/>
                <a:gd name="T60" fmla="*/ 374 w 374"/>
                <a:gd name="T61" fmla="*/ 346 h 346"/>
                <a:gd name="T62" fmla="*/ 249 w 374"/>
                <a:gd name="T63" fmla="*/ 23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4" h="346">
                  <a:moveTo>
                    <a:pt x="190" y="0"/>
                  </a:moveTo>
                  <a:cubicBezTo>
                    <a:pt x="190" y="0"/>
                    <a:pt x="189" y="0"/>
                    <a:pt x="189" y="0"/>
                  </a:cubicBezTo>
                  <a:cubicBezTo>
                    <a:pt x="187" y="0"/>
                    <a:pt x="186" y="0"/>
                    <a:pt x="184" y="0"/>
                  </a:cubicBezTo>
                  <a:lnTo>
                    <a:pt x="190" y="0"/>
                  </a:lnTo>
                  <a:close/>
                  <a:moveTo>
                    <a:pt x="188" y="217"/>
                  </a:moveTo>
                  <a:cubicBezTo>
                    <a:pt x="188" y="217"/>
                    <a:pt x="187" y="217"/>
                    <a:pt x="187" y="217"/>
                  </a:cubicBezTo>
                  <a:cubicBezTo>
                    <a:pt x="187" y="217"/>
                    <a:pt x="187" y="217"/>
                    <a:pt x="187" y="217"/>
                  </a:cubicBezTo>
                  <a:lnTo>
                    <a:pt x="188" y="217"/>
                  </a:lnTo>
                  <a:close/>
                  <a:moveTo>
                    <a:pt x="108" y="137"/>
                  </a:moveTo>
                  <a:cubicBezTo>
                    <a:pt x="109" y="137"/>
                    <a:pt x="109" y="137"/>
                    <a:pt x="109" y="137"/>
                  </a:cubicBezTo>
                  <a:cubicBezTo>
                    <a:pt x="122" y="182"/>
                    <a:pt x="154" y="216"/>
                    <a:pt x="187" y="217"/>
                  </a:cubicBezTo>
                  <a:cubicBezTo>
                    <a:pt x="217" y="215"/>
                    <a:pt x="254" y="182"/>
                    <a:pt x="266" y="137"/>
                  </a:cubicBezTo>
                  <a:cubicBezTo>
                    <a:pt x="272" y="137"/>
                    <a:pt x="278" y="130"/>
                    <a:pt x="279" y="121"/>
                  </a:cubicBezTo>
                  <a:cubicBezTo>
                    <a:pt x="281" y="111"/>
                    <a:pt x="277" y="103"/>
                    <a:pt x="272" y="102"/>
                  </a:cubicBezTo>
                  <a:cubicBezTo>
                    <a:pt x="271" y="102"/>
                    <a:pt x="271" y="102"/>
                    <a:pt x="270" y="102"/>
                  </a:cubicBezTo>
                  <a:cubicBezTo>
                    <a:pt x="269" y="27"/>
                    <a:pt x="233" y="1"/>
                    <a:pt x="189" y="0"/>
                  </a:cubicBezTo>
                  <a:cubicBezTo>
                    <a:pt x="143" y="0"/>
                    <a:pt x="101" y="32"/>
                    <a:pt x="104" y="102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97" y="103"/>
                    <a:pt x="93" y="111"/>
                    <a:pt x="95" y="121"/>
                  </a:cubicBezTo>
                  <a:cubicBezTo>
                    <a:pt x="97" y="131"/>
                    <a:pt x="103" y="138"/>
                    <a:pt x="108" y="137"/>
                  </a:cubicBezTo>
                  <a:close/>
                  <a:moveTo>
                    <a:pt x="249" y="230"/>
                  </a:moveTo>
                  <a:lnTo>
                    <a:pt x="207" y="312"/>
                  </a:lnTo>
                  <a:lnTo>
                    <a:pt x="201" y="258"/>
                  </a:lnTo>
                  <a:lnTo>
                    <a:pt x="211" y="250"/>
                  </a:lnTo>
                  <a:lnTo>
                    <a:pt x="186" y="250"/>
                  </a:lnTo>
                  <a:lnTo>
                    <a:pt x="163" y="250"/>
                  </a:lnTo>
                  <a:lnTo>
                    <a:pt x="173" y="258"/>
                  </a:lnTo>
                  <a:lnTo>
                    <a:pt x="167" y="312"/>
                  </a:lnTo>
                  <a:lnTo>
                    <a:pt x="125" y="230"/>
                  </a:lnTo>
                  <a:cubicBezTo>
                    <a:pt x="52" y="239"/>
                    <a:pt x="0" y="271"/>
                    <a:pt x="0" y="346"/>
                  </a:cubicBezTo>
                  <a:lnTo>
                    <a:pt x="374" y="346"/>
                  </a:lnTo>
                  <a:cubicBezTo>
                    <a:pt x="374" y="271"/>
                    <a:pt x="322" y="239"/>
                    <a:pt x="249" y="23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34" name="Group 21"/>
          <p:cNvGrpSpPr/>
          <p:nvPr/>
        </p:nvGrpSpPr>
        <p:grpSpPr>
          <a:xfrm>
            <a:off x="769278" y="2328255"/>
            <a:ext cx="562774" cy="562774"/>
            <a:chOff x="5747113" y="2103801"/>
            <a:chExt cx="697774" cy="697774"/>
          </a:xfrm>
        </p:grpSpPr>
        <p:sp>
          <p:nvSpPr>
            <p:cNvPr id="35" name="椭圆 34"/>
            <p:cNvSpPr/>
            <p:nvPr/>
          </p:nvSpPr>
          <p:spPr>
            <a:xfrm>
              <a:off x="5747113" y="2103801"/>
              <a:ext cx="697774" cy="697774"/>
            </a:xfrm>
            <a:prstGeom prst="ellipse">
              <a:avLst/>
            </a:prstGeom>
            <a:gradFill flip="none" rotWithShape="1">
              <a:gsLst>
                <a:gs pos="31110">
                  <a:srgbClr val="E6CEAB">
                    <a:lumMod val="88000"/>
                  </a:srgbClr>
                </a:gs>
                <a:gs pos="0">
                  <a:srgbClr val="A48452"/>
                </a:gs>
                <a:gs pos="83893">
                  <a:srgbClr val="E6CEAB">
                    <a:lumMod val="91000"/>
                  </a:srgbClr>
                </a:gs>
                <a:gs pos="61000">
                  <a:srgbClr val="A48452">
                    <a:lumMod val="83000"/>
                    <a:lumOff val="17000"/>
                  </a:srgbClr>
                </a:gs>
                <a:gs pos="100000">
                  <a:srgbClr val="A48452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A48452"/>
                  </a:gs>
                  <a:gs pos="57208">
                    <a:srgbClr val="A48452"/>
                  </a:gs>
                  <a:gs pos="31000">
                    <a:srgbClr val="E6CEAB"/>
                  </a:gs>
                  <a:gs pos="81000">
                    <a:srgbClr val="E6CEAB"/>
                  </a:gs>
                  <a:gs pos="100000">
                    <a:srgbClr val="A48452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6" name="Oval 23"/>
            <p:cNvSpPr/>
            <p:nvPr/>
          </p:nvSpPr>
          <p:spPr>
            <a:xfrm>
              <a:off x="5918562" y="2275506"/>
              <a:ext cx="354875" cy="354363"/>
            </a:xfrm>
            <a:custGeom>
              <a:avLst/>
              <a:gdLst>
                <a:gd name="connsiteX0" fmla="*/ 96718 w 607590"/>
                <a:gd name="connsiteY0" fmla="*/ 353867 h 606712"/>
                <a:gd name="connsiteX1" fmla="*/ 56131 w 607590"/>
                <a:gd name="connsiteY1" fmla="*/ 556143 h 606712"/>
                <a:gd name="connsiteX2" fmla="*/ 551459 w 607590"/>
                <a:gd name="connsiteY2" fmla="*/ 556143 h 606712"/>
                <a:gd name="connsiteX3" fmla="*/ 510872 w 607590"/>
                <a:gd name="connsiteY3" fmla="*/ 353867 h 606712"/>
                <a:gd name="connsiteX4" fmla="*/ 401570 w 607590"/>
                <a:gd name="connsiteY4" fmla="*/ 353867 h 606712"/>
                <a:gd name="connsiteX5" fmla="*/ 388664 w 607590"/>
                <a:gd name="connsiteY5" fmla="*/ 375108 h 606712"/>
                <a:gd name="connsiteX6" fmla="*/ 372198 w 607590"/>
                <a:gd name="connsiteY6" fmla="*/ 403459 h 606712"/>
                <a:gd name="connsiteX7" fmla="*/ 366679 w 607590"/>
                <a:gd name="connsiteY7" fmla="*/ 413323 h 606712"/>
                <a:gd name="connsiteX8" fmla="*/ 348255 w 607590"/>
                <a:gd name="connsiteY8" fmla="*/ 447984 h 606712"/>
                <a:gd name="connsiteX9" fmla="*/ 326448 w 607590"/>
                <a:gd name="connsiteY9" fmla="*/ 491621 h 606712"/>
                <a:gd name="connsiteX10" fmla="*/ 303751 w 607590"/>
                <a:gd name="connsiteY10" fmla="*/ 505574 h 606712"/>
                <a:gd name="connsiteX11" fmla="*/ 281143 w 607590"/>
                <a:gd name="connsiteY11" fmla="*/ 491621 h 606712"/>
                <a:gd name="connsiteX12" fmla="*/ 270817 w 607590"/>
                <a:gd name="connsiteY12" fmla="*/ 471002 h 606712"/>
                <a:gd name="connsiteX13" fmla="*/ 253372 w 607590"/>
                <a:gd name="connsiteY13" fmla="*/ 436697 h 606712"/>
                <a:gd name="connsiteX14" fmla="*/ 208245 w 607590"/>
                <a:gd name="connsiteY14" fmla="*/ 354312 h 606712"/>
                <a:gd name="connsiteX15" fmla="*/ 208067 w 607590"/>
                <a:gd name="connsiteY15" fmla="*/ 353867 h 606712"/>
                <a:gd name="connsiteX16" fmla="*/ 303795 w 607590"/>
                <a:gd name="connsiteY16" fmla="*/ 151706 h 606712"/>
                <a:gd name="connsiteX17" fmla="*/ 329093 w 607590"/>
                <a:gd name="connsiteY17" fmla="*/ 176969 h 606712"/>
                <a:gd name="connsiteX18" fmla="*/ 303795 w 607590"/>
                <a:gd name="connsiteY18" fmla="*/ 202232 h 606712"/>
                <a:gd name="connsiteX19" fmla="*/ 278497 w 607590"/>
                <a:gd name="connsiteY19" fmla="*/ 176969 h 606712"/>
                <a:gd name="connsiteX20" fmla="*/ 303795 w 607590"/>
                <a:gd name="connsiteY20" fmla="*/ 151706 h 606712"/>
                <a:gd name="connsiteX21" fmla="*/ 303751 w 607590"/>
                <a:gd name="connsiteY21" fmla="*/ 101111 h 606712"/>
                <a:gd name="connsiteX22" fmla="*/ 227827 w 607590"/>
                <a:gd name="connsiteY22" fmla="*/ 176920 h 606712"/>
                <a:gd name="connsiteX23" fmla="*/ 303751 w 607590"/>
                <a:gd name="connsiteY23" fmla="*/ 252818 h 606712"/>
                <a:gd name="connsiteX24" fmla="*/ 379763 w 607590"/>
                <a:gd name="connsiteY24" fmla="*/ 176920 h 606712"/>
                <a:gd name="connsiteX25" fmla="*/ 303751 w 607590"/>
                <a:gd name="connsiteY25" fmla="*/ 101111 h 606712"/>
                <a:gd name="connsiteX26" fmla="*/ 320727 w 607590"/>
                <a:gd name="connsiteY26" fmla="*/ 812 h 606712"/>
                <a:gd name="connsiteX27" fmla="*/ 421775 w 607590"/>
                <a:gd name="connsiteY27" fmla="*/ 44854 h 606712"/>
                <a:gd name="connsiteX28" fmla="*/ 480965 w 607590"/>
                <a:gd name="connsiteY28" fmla="*/ 176920 h 606712"/>
                <a:gd name="connsiteX29" fmla="*/ 453729 w 607590"/>
                <a:gd name="connsiteY29" fmla="*/ 271215 h 606712"/>
                <a:gd name="connsiteX30" fmla="*/ 439221 w 607590"/>
                <a:gd name="connsiteY30" fmla="*/ 293878 h 606712"/>
                <a:gd name="connsiteX31" fmla="*/ 433257 w 607590"/>
                <a:gd name="connsiteY31" fmla="*/ 303387 h 606712"/>
                <a:gd name="connsiteX32" fmla="*/ 531611 w 607590"/>
                <a:gd name="connsiteY32" fmla="*/ 303387 h 606712"/>
                <a:gd name="connsiteX33" fmla="*/ 556444 w 607590"/>
                <a:gd name="connsiteY33" fmla="*/ 323650 h 606712"/>
                <a:gd name="connsiteX34" fmla="*/ 607089 w 607590"/>
                <a:gd name="connsiteY34" fmla="*/ 576495 h 606712"/>
                <a:gd name="connsiteX35" fmla="*/ 601838 w 607590"/>
                <a:gd name="connsiteY35" fmla="*/ 597469 h 606712"/>
                <a:gd name="connsiteX36" fmla="*/ 582256 w 607590"/>
                <a:gd name="connsiteY36" fmla="*/ 606712 h 606712"/>
                <a:gd name="connsiteX37" fmla="*/ 25245 w 607590"/>
                <a:gd name="connsiteY37" fmla="*/ 606712 h 606712"/>
                <a:gd name="connsiteX38" fmla="*/ 5752 w 607590"/>
                <a:gd name="connsiteY38" fmla="*/ 597469 h 606712"/>
                <a:gd name="connsiteX39" fmla="*/ 501 w 607590"/>
                <a:gd name="connsiteY39" fmla="*/ 576495 h 606712"/>
                <a:gd name="connsiteX40" fmla="*/ 51146 w 607590"/>
                <a:gd name="connsiteY40" fmla="*/ 323650 h 606712"/>
                <a:gd name="connsiteX41" fmla="*/ 75890 w 607590"/>
                <a:gd name="connsiteY41" fmla="*/ 303387 h 606712"/>
                <a:gd name="connsiteX42" fmla="*/ 175846 w 607590"/>
                <a:gd name="connsiteY42" fmla="*/ 303387 h 606712"/>
                <a:gd name="connsiteX43" fmla="*/ 160982 w 607590"/>
                <a:gd name="connsiteY43" fmla="*/ 281613 h 606712"/>
                <a:gd name="connsiteX44" fmla="*/ 128316 w 607590"/>
                <a:gd name="connsiteY44" fmla="*/ 151769 h 606712"/>
                <a:gd name="connsiteX45" fmla="*/ 283101 w 607590"/>
                <a:gd name="connsiteY45" fmla="*/ 1218 h 606712"/>
                <a:gd name="connsiteX46" fmla="*/ 320727 w 607590"/>
                <a:gd name="connsiteY46" fmla="*/ 812 h 606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7590" h="606712">
                  <a:moveTo>
                    <a:pt x="96718" y="353867"/>
                  </a:moveTo>
                  <a:lnTo>
                    <a:pt x="56131" y="556143"/>
                  </a:lnTo>
                  <a:lnTo>
                    <a:pt x="551459" y="556143"/>
                  </a:lnTo>
                  <a:lnTo>
                    <a:pt x="510872" y="353867"/>
                  </a:lnTo>
                  <a:lnTo>
                    <a:pt x="401570" y="353867"/>
                  </a:lnTo>
                  <a:cubicBezTo>
                    <a:pt x="397387" y="360710"/>
                    <a:pt x="393025" y="367820"/>
                    <a:pt x="388664" y="375108"/>
                  </a:cubicBezTo>
                  <a:cubicBezTo>
                    <a:pt x="383057" y="384528"/>
                    <a:pt x="377538" y="393949"/>
                    <a:pt x="372198" y="403459"/>
                  </a:cubicBezTo>
                  <a:cubicBezTo>
                    <a:pt x="370329" y="406747"/>
                    <a:pt x="368548" y="410035"/>
                    <a:pt x="366679" y="413323"/>
                  </a:cubicBezTo>
                  <a:cubicBezTo>
                    <a:pt x="360360" y="424788"/>
                    <a:pt x="354129" y="436342"/>
                    <a:pt x="348255" y="447984"/>
                  </a:cubicBezTo>
                  <a:lnTo>
                    <a:pt x="326448" y="491621"/>
                  </a:lnTo>
                  <a:cubicBezTo>
                    <a:pt x="322175" y="500153"/>
                    <a:pt x="313364" y="505574"/>
                    <a:pt x="303751" y="505574"/>
                  </a:cubicBezTo>
                  <a:cubicBezTo>
                    <a:pt x="294227" y="505574"/>
                    <a:pt x="285415" y="500153"/>
                    <a:pt x="281143" y="491621"/>
                  </a:cubicBezTo>
                  <a:lnTo>
                    <a:pt x="270817" y="471002"/>
                  </a:lnTo>
                  <a:cubicBezTo>
                    <a:pt x="265032" y="459449"/>
                    <a:pt x="259246" y="448162"/>
                    <a:pt x="253372" y="436697"/>
                  </a:cubicBezTo>
                  <a:cubicBezTo>
                    <a:pt x="239665" y="410035"/>
                    <a:pt x="224533" y="381862"/>
                    <a:pt x="208245" y="354312"/>
                  </a:cubicBezTo>
                  <a:cubicBezTo>
                    <a:pt x="208245" y="354223"/>
                    <a:pt x="208156" y="354045"/>
                    <a:pt x="208067" y="353867"/>
                  </a:cubicBezTo>
                  <a:close/>
                  <a:moveTo>
                    <a:pt x="303795" y="151706"/>
                  </a:moveTo>
                  <a:cubicBezTo>
                    <a:pt x="317767" y="151706"/>
                    <a:pt x="329093" y="163017"/>
                    <a:pt x="329093" y="176969"/>
                  </a:cubicBezTo>
                  <a:cubicBezTo>
                    <a:pt x="329093" y="190921"/>
                    <a:pt x="317767" y="202232"/>
                    <a:pt x="303795" y="202232"/>
                  </a:cubicBezTo>
                  <a:cubicBezTo>
                    <a:pt x="289823" y="202232"/>
                    <a:pt x="278497" y="190921"/>
                    <a:pt x="278497" y="176969"/>
                  </a:cubicBezTo>
                  <a:cubicBezTo>
                    <a:pt x="278497" y="163017"/>
                    <a:pt x="289823" y="151706"/>
                    <a:pt x="303795" y="151706"/>
                  </a:cubicBezTo>
                  <a:close/>
                  <a:moveTo>
                    <a:pt x="303751" y="101111"/>
                  </a:moveTo>
                  <a:cubicBezTo>
                    <a:pt x="261917" y="101111"/>
                    <a:pt x="227827" y="135150"/>
                    <a:pt x="227827" y="176920"/>
                  </a:cubicBezTo>
                  <a:cubicBezTo>
                    <a:pt x="227827" y="218780"/>
                    <a:pt x="261917" y="252818"/>
                    <a:pt x="303751" y="252818"/>
                  </a:cubicBezTo>
                  <a:cubicBezTo>
                    <a:pt x="345673" y="252818"/>
                    <a:pt x="379763" y="218780"/>
                    <a:pt x="379763" y="176920"/>
                  </a:cubicBezTo>
                  <a:cubicBezTo>
                    <a:pt x="379763" y="135150"/>
                    <a:pt x="345673" y="101111"/>
                    <a:pt x="303751" y="101111"/>
                  </a:cubicBezTo>
                  <a:close/>
                  <a:moveTo>
                    <a:pt x="320727" y="812"/>
                  </a:moveTo>
                  <a:cubicBezTo>
                    <a:pt x="357990" y="4395"/>
                    <a:pt x="393537" y="19725"/>
                    <a:pt x="421775" y="44854"/>
                  </a:cubicBezTo>
                  <a:cubicBezTo>
                    <a:pt x="459425" y="78448"/>
                    <a:pt x="480965" y="126618"/>
                    <a:pt x="480965" y="176920"/>
                  </a:cubicBezTo>
                  <a:cubicBezTo>
                    <a:pt x="480965" y="210426"/>
                    <a:pt x="471530" y="242953"/>
                    <a:pt x="453729" y="271215"/>
                  </a:cubicBezTo>
                  <a:lnTo>
                    <a:pt x="439221" y="293878"/>
                  </a:lnTo>
                  <a:cubicBezTo>
                    <a:pt x="437262" y="296988"/>
                    <a:pt x="435215" y="300188"/>
                    <a:pt x="433257" y="303387"/>
                  </a:cubicBezTo>
                  <a:lnTo>
                    <a:pt x="531611" y="303387"/>
                  </a:lnTo>
                  <a:cubicBezTo>
                    <a:pt x="543716" y="303387"/>
                    <a:pt x="554129" y="311830"/>
                    <a:pt x="556444" y="323650"/>
                  </a:cubicBezTo>
                  <a:lnTo>
                    <a:pt x="607089" y="576495"/>
                  </a:lnTo>
                  <a:cubicBezTo>
                    <a:pt x="608602" y="583872"/>
                    <a:pt x="606644" y="591604"/>
                    <a:pt x="601838" y="597469"/>
                  </a:cubicBezTo>
                  <a:cubicBezTo>
                    <a:pt x="597031" y="603246"/>
                    <a:pt x="589911" y="606712"/>
                    <a:pt x="582256" y="606712"/>
                  </a:cubicBezTo>
                  <a:lnTo>
                    <a:pt x="25245" y="606712"/>
                  </a:lnTo>
                  <a:cubicBezTo>
                    <a:pt x="17679" y="606712"/>
                    <a:pt x="10559" y="603246"/>
                    <a:pt x="5752" y="597469"/>
                  </a:cubicBezTo>
                  <a:cubicBezTo>
                    <a:pt x="946" y="591604"/>
                    <a:pt x="-1012" y="583872"/>
                    <a:pt x="501" y="576495"/>
                  </a:cubicBezTo>
                  <a:lnTo>
                    <a:pt x="51146" y="323650"/>
                  </a:lnTo>
                  <a:cubicBezTo>
                    <a:pt x="53460" y="311830"/>
                    <a:pt x="63874" y="303387"/>
                    <a:pt x="75890" y="303387"/>
                  </a:cubicBezTo>
                  <a:lnTo>
                    <a:pt x="175846" y="303387"/>
                  </a:lnTo>
                  <a:cubicBezTo>
                    <a:pt x="170951" y="296099"/>
                    <a:pt x="166233" y="288634"/>
                    <a:pt x="160982" y="281613"/>
                  </a:cubicBezTo>
                  <a:cubicBezTo>
                    <a:pt x="133478" y="244286"/>
                    <a:pt x="121907" y="198250"/>
                    <a:pt x="128316" y="151769"/>
                  </a:cubicBezTo>
                  <a:cubicBezTo>
                    <a:pt x="139175" y="73472"/>
                    <a:pt x="204329" y="10105"/>
                    <a:pt x="283101" y="1218"/>
                  </a:cubicBezTo>
                  <a:cubicBezTo>
                    <a:pt x="295695" y="-271"/>
                    <a:pt x="308307" y="-382"/>
                    <a:pt x="320727" y="812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31" name="Group 24"/>
          <p:cNvGrpSpPr/>
          <p:nvPr/>
        </p:nvGrpSpPr>
        <p:grpSpPr>
          <a:xfrm>
            <a:off x="769278" y="4032193"/>
            <a:ext cx="562774" cy="562774"/>
            <a:chOff x="5747113" y="2103801"/>
            <a:chExt cx="697774" cy="697774"/>
          </a:xfrm>
        </p:grpSpPr>
        <p:sp>
          <p:nvSpPr>
            <p:cNvPr id="32" name="椭圆 31"/>
            <p:cNvSpPr/>
            <p:nvPr/>
          </p:nvSpPr>
          <p:spPr>
            <a:xfrm>
              <a:off x="5747113" y="2103801"/>
              <a:ext cx="697774" cy="697774"/>
            </a:xfrm>
            <a:prstGeom prst="ellipse">
              <a:avLst/>
            </a:prstGeom>
            <a:gradFill flip="none" rotWithShape="1">
              <a:gsLst>
                <a:gs pos="31110">
                  <a:srgbClr val="E6CEAB">
                    <a:lumMod val="88000"/>
                  </a:srgbClr>
                </a:gs>
                <a:gs pos="0">
                  <a:srgbClr val="A48452"/>
                </a:gs>
                <a:gs pos="83893">
                  <a:srgbClr val="E6CEAB">
                    <a:lumMod val="91000"/>
                  </a:srgbClr>
                </a:gs>
                <a:gs pos="61000">
                  <a:srgbClr val="A48452">
                    <a:lumMod val="83000"/>
                    <a:lumOff val="17000"/>
                  </a:srgbClr>
                </a:gs>
                <a:gs pos="100000">
                  <a:srgbClr val="A48452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A48452"/>
                  </a:gs>
                  <a:gs pos="57208">
                    <a:srgbClr val="A48452"/>
                  </a:gs>
                  <a:gs pos="31000">
                    <a:srgbClr val="E6CEAB"/>
                  </a:gs>
                  <a:gs pos="81000">
                    <a:srgbClr val="E6CEAB"/>
                  </a:gs>
                  <a:gs pos="100000">
                    <a:srgbClr val="A48452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3" name="Oval 26"/>
            <p:cNvSpPr/>
            <p:nvPr/>
          </p:nvSpPr>
          <p:spPr>
            <a:xfrm>
              <a:off x="5922340" y="2275250"/>
              <a:ext cx="347319" cy="354876"/>
            </a:xfrm>
            <a:custGeom>
              <a:avLst/>
              <a:gdLst>
                <a:gd name="connsiteX0" fmla="*/ 28565 w 579859"/>
                <a:gd name="connsiteY0" fmla="*/ 388465 h 592474"/>
                <a:gd name="connsiteX1" fmla="*/ 145894 w 579859"/>
                <a:gd name="connsiteY1" fmla="*/ 465249 h 592474"/>
                <a:gd name="connsiteX2" fmla="*/ 120632 w 579859"/>
                <a:gd name="connsiteY2" fmla="*/ 478700 h 592474"/>
                <a:gd name="connsiteX3" fmla="*/ 276696 w 579859"/>
                <a:gd name="connsiteY3" fmla="*/ 542593 h 592474"/>
                <a:gd name="connsiteX4" fmla="*/ 443988 w 579859"/>
                <a:gd name="connsiteY4" fmla="*/ 468612 h 592474"/>
                <a:gd name="connsiteX5" fmla="*/ 435567 w 579859"/>
                <a:gd name="connsiteY5" fmla="*/ 532505 h 592474"/>
                <a:gd name="connsiteX6" fmla="*/ 455777 w 579859"/>
                <a:gd name="connsiteY6" fmla="*/ 525779 h 592474"/>
                <a:gd name="connsiteX7" fmla="*/ 276696 w 579859"/>
                <a:gd name="connsiteY7" fmla="*/ 592474 h 592474"/>
                <a:gd name="connsiteX8" fmla="*/ 75160 w 579859"/>
                <a:gd name="connsiteY8" fmla="*/ 505602 h 592474"/>
                <a:gd name="connsiteX9" fmla="*/ 36986 w 579859"/>
                <a:gd name="connsiteY9" fmla="*/ 529142 h 592474"/>
                <a:gd name="connsiteX10" fmla="*/ 258197 w 579859"/>
                <a:gd name="connsiteY10" fmla="*/ 159225 h 592474"/>
                <a:gd name="connsiteX11" fmla="*/ 296936 w 579859"/>
                <a:gd name="connsiteY11" fmla="*/ 159225 h 592474"/>
                <a:gd name="connsiteX12" fmla="*/ 296936 w 579859"/>
                <a:gd name="connsiteY12" fmla="*/ 192850 h 592474"/>
                <a:gd name="connsiteX13" fmla="*/ 351956 w 579859"/>
                <a:gd name="connsiteY13" fmla="*/ 205740 h 592474"/>
                <a:gd name="connsiteX14" fmla="*/ 340166 w 579859"/>
                <a:gd name="connsiteY14" fmla="*/ 249452 h 592474"/>
                <a:gd name="connsiteX15" fmla="*/ 285146 w 579859"/>
                <a:gd name="connsiteY15" fmla="*/ 236002 h 592474"/>
                <a:gd name="connsiteX16" fmla="*/ 251460 w 579859"/>
                <a:gd name="connsiteY16" fmla="*/ 257859 h 592474"/>
                <a:gd name="connsiteX17" fmla="*/ 298620 w 579859"/>
                <a:gd name="connsiteY17" fmla="*/ 291484 h 592474"/>
                <a:gd name="connsiteX18" fmla="*/ 362062 w 579859"/>
                <a:gd name="connsiteY18" fmla="*/ 363217 h 592474"/>
                <a:gd name="connsiteX19" fmla="*/ 293567 w 579859"/>
                <a:gd name="connsiteY19" fmla="*/ 433830 h 592474"/>
                <a:gd name="connsiteX20" fmla="*/ 293567 w 579859"/>
                <a:gd name="connsiteY20" fmla="*/ 473619 h 592474"/>
                <a:gd name="connsiteX21" fmla="*/ 254829 w 579859"/>
                <a:gd name="connsiteY21" fmla="*/ 473619 h 592474"/>
                <a:gd name="connsiteX22" fmla="*/ 254829 w 579859"/>
                <a:gd name="connsiteY22" fmla="*/ 437192 h 592474"/>
                <a:gd name="connsiteX23" fmla="*/ 189141 w 579859"/>
                <a:gd name="connsiteY23" fmla="*/ 420380 h 592474"/>
                <a:gd name="connsiteX24" fmla="*/ 200931 w 579859"/>
                <a:gd name="connsiteY24" fmla="*/ 374986 h 592474"/>
                <a:gd name="connsiteX25" fmla="*/ 264934 w 579859"/>
                <a:gd name="connsiteY25" fmla="*/ 391798 h 592474"/>
                <a:gd name="connsiteX26" fmla="*/ 301989 w 579859"/>
                <a:gd name="connsiteY26" fmla="*/ 368261 h 592474"/>
                <a:gd name="connsiteX27" fmla="*/ 261566 w 579859"/>
                <a:gd name="connsiteY27" fmla="*/ 334636 h 592474"/>
                <a:gd name="connsiteX28" fmla="*/ 192510 w 579859"/>
                <a:gd name="connsiteY28" fmla="*/ 264584 h 592474"/>
                <a:gd name="connsiteX29" fmla="*/ 258197 w 579859"/>
                <a:gd name="connsiteY29" fmla="*/ 195652 h 592474"/>
                <a:gd name="connsiteX30" fmla="*/ 367073 w 579859"/>
                <a:gd name="connsiteY30" fmla="*/ 55508 h 592474"/>
                <a:gd name="connsiteX31" fmla="*/ 553471 w 579859"/>
                <a:gd name="connsiteY31" fmla="*/ 316115 h 592474"/>
                <a:gd name="connsiteX32" fmla="*/ 541681 w 579859"/>
                <a:gd name="connsiteY32" fmla="*/ 396819 h 592474"/>
                <a:gd name="connsiteX33" fmla="*/ 579859 w 579859"/>
                <a:gd name="connsiteY33" fmla="*/ 420357 h 592474"/>
                <a:gd name="connsiteX34" fmla="*/ 462518 w 579859"/>
                <a:gd name="connsiteY34" fmla="*/ 497138 h 592474"/>
                <a:gd name="connsiteX35" fmla="*/ 470939 w 579859"/>
                <a:gd name="connsiteY35" fmla="*/ 356467 h 592474"/>
                <a:gd name="connsiteX36" fmla="*/ 496204 w 579859"/>
                <a:gd name="connsiteY36" fmla="*/ 369917 h 592474"/>
                <a:gd name="connsiteX37" fmla="*/ 502942 w 579859"/>
                <a:gd name="connsiteY37" fmla="*/ 316115 h 592474"/>
                <a:gd name="connsiteX38" fmla="*/ 326649 w 579859"/>
                <a:gd name="connsiteY38" fmla="*/ 95299 h 592474"/>
                <a:gd name="connsiteX39" fmla="*/ 387285 w 579859"/>
                <a:gd name="connsiteY39" fmla="*/ 70079 h 592474"/>
                <a:gd name="connsiteX40" fmla="*/ 214428 w 579859"/>
                <a:gd name="connsiteY40" fmla="*/ 0 h 592474"/>
                <a:gd name="connsiteX41" fmla="*/ 340166 w 579859"/>
                <a:gd name="connsiteY41" fmla="*/ 63333 h 592474"/>
                <a:gd name="connsiteX42" fmla="*/ 214428 w 579859"/>
                <a:gd name="connsiteY42" fmla="*/ 127226 h 592474"/>
                <a:gd name="connsiteX43" fmla="*/ 214428 w 579859"/>
                <a:gd name="connsiteY43" fmla="*/ 98642 h 592474"/>
                <a:gd name="connsiteX44" fmla="*/ 50520 w 579859"/>
                <a:gd name="connsiteY44" fmla="*/ 316104 h 592474"/>
                <a:gd name="connsiteX45" fmla="*/ 60062 w 579859"/>
                <a:gd name="connsiteY45" fmla="*/ 385041 h 592474"/>
                <a:gd name="connsiteX46" fmla="*/ 10104 w 579859"/>
                <a:gd name="connsiteY46" fmla="*/ 343006 h 592474"/>
                <a:gd name="connsiteX47" fmla="*/ 5052 w 579859"/>
                <a:gd name="connsiteY47" fmla="*/ 369909 h 592474"/>
                <a:gd name="connsiteX48" fmla="*/ 0 w 579859"/>
                <a:gd name="connsiteY48" fmla="*/ 316104 h 592474"/>
                <a:gd name="connsiteX49" fmla="*/ 214428 w 579859"/>
                <a:gd name="connsiteY49" fmla="*/ 45398 h 592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79859" h="592474">
                  <a:moveTo>
                    <a:pt x="28565" y="388465"/>
                  </a:moveTo>
                  <a:lnTo>
                    <a:pt x="145894" y="465249"/>
                  </a:lnTo>
                  <a:lnTo>
                    <a:pt x="120632" y="478700"/>
                  </a:lnTo>
                  <a:cubicBezTo>
                    <a:pt x="161051" y="517372"/>
                    <a:pt x="216067" y="542593"/>
                    <a:pt x="276696" y="542593"/>
                  </a:cubicBezTo>
                  <a:cubicBezTo>
                    <a:pt x="343501" y="542593"/>
                    <a:pt x="402446" y="514009"/>
                    <a:pt x="443988" y="468612"/>
                  </a:cubicBezTo>
                  <a:lnTo>
                    <a:pt x="435567" y="532505"/>
                  </a:lnTo>
                  <a:lnTo>
                    <a:pt x="455777" y="525779"/>
                  </a:lnTo>
                  <a:cubicBezTo>
                    <a:pt x="407498" y="567253"/>
                    <a:pt x="345185" y="592474"/>
                    <a:pt x="276696" y="592474"/>
                  </a:cubicBezTo>
                  <a:cubicBezTo>
                    <a:pt x="197541" y="592474"/>
                    <a:pt x="125684" y="559407"/>
                    <a:pt x="75160" y="505602"/>
                  </a:cubicBezTo>
                  <a:lnTo>
                    <a:pt x="36986" y="529142"/>
                  </a:lnTo>
                  <a:close/>
                  <a:moveTo>
                    <a:pt x="258197" y="159225"/>
                  </a:moveTo>
                  <a:lnTo>
                    <a:pt x="296936" y="159225"/>
                  </a:lnTo>
                  <a:lnTo>
                    <a:pt x="296936" y="192850"/>
                  </a:lnTo>
                  <a:cubicBezTo>
                    <a:pt x="321639" y="194532"/>
                    <a:pt x="338482" y="199015"/>
                    <a:pt x="351956" y="205740"/>
                  </a:cubicBezTo>
                  <a:lnTo>
                    <a:pt x="340166" y="249452"/>
                  </a:lnTo>
                  <a:cubicBezTo>
                    <a:pt x="330060" y="244409"/>
                    <a:pt x="313217" y="236002"/>
                    <a:pt x="285146" y="236002"/>
                  </a:cubicBezTo>
                  <a:cubicBezTo>
                    <a:pt x="259881" y="236002"/>
                    <a:pt x="251460" y="247771"/>
                    <a:pt x="251460" y="257859"/>
                  </a:cubicBezTo>
                  <a:cubicBezTo>
                    <a:pt x="251460" y="271309"/>
                    <a:pt x="264934" y="279715"/>
                    <a:pt x="298620" y="291484"/>
                  </a:cubicBezTo>
                  <a:cubicBezTo>
                    <a:pt x="343535" y="308296"/>
                    <a:pt x="362062" y="327911"/>
                    <a:pt x="362062" y="363217"/>
                  </a:cubicBezTo>
                  <a:cubicBezTo>
                    <a:pt x="362062" y="396842"/>
                    <a:pt x="336798" y="425423"/>
                    <a:pt x="293567" y="433830"/>
                  </a:cubicBezTo>
                  <a:lnTo>
                    <a:pt x="293567" y="473619"/>
                  </a:lnTo>
                  <a:lnTo>
                    <a:pt x="254829" y="473619"/>
                  </a:lnTo>
                  <a:lnTo>
                    <a:pt x="254829" y="437192"/>
                  </a:lnTo>
                  <a:cubicBezTo>
                    <a:pt x="229564" y="435511"/>
                    <a:pt x="204300" y="428786"/>
                    <a:pt x="189141" y="420380"/>
                  </a:cubicBezTo>
                  <a:lnTo>
                    <a:pt x="200931" y="374986"/>
                  </a:lnTo>
                  <a:cubicBezTo>
                    <a:pt x="217774" y="383392"/>
                    <a:pt x="239670" y="391798"/>
                    <a:pt x="264934" y="391798"/>
                  </a:cubicBezTo>
                  <a:cubicBezTo>
                    <a:pt x="286830" y="391798"/>
                    <a:pt x="301989" y="383392"/>
                    <a:pt x="301989" y="368261"/>
                  </a:cubicBezTo>
                  <a:cubicBezTo>
                    <a:pt x="301989" y="353130"/>
                    <a:pt x="290199" y="344723"/>
                    <a:pt x="261566" y="334636"/>
                  </a:cubicBezTo>
                  <a:cubicBezTo>
                    <a:pt x="221143" y="321186"/>
                    <a:pt x="192510" y="301571"/>
                    <a:pt x="192510" y="264584"/>
                  </a:cubicBezTo>
                  <a:cubicBezTo>
                    <a:pt x="192510" y="230959"/>
                    <a:pt x="216090" y="204059"/>
                    <a:pt x="258197" y="195652"/>
                  </a:cubicBezTo>
                  <a:close/>
                  <a:moveTo>
                    <a:pt x="367073" y="55508"/>
                  </a:moveTo>
                  <a:cubicBezTo>
                    <a:pt x="474308" y="93618"/>
                    <a:pt x="553471" y="195619"/>
                    <a:pt x="553471" y="316115"/>
                  </a:cubicBezTo>
                  <a:cubicBezTo>
                    <a:pt x="553471" y="344697"/>
                    <a:pt x="550103" y="371599"/>
                    <a:pt x="541681" y="396819"/>
                  </a:cubicBezTo>
                  <a:lnTo>
                    <a:pt x="579859" y="420357"/>
                  </a:lnTo>
                  <a:lnTo>
                    <a:pt x="462518" y="497138"/>
                  </a:lnTo>
                  <a:lnTo>
                    <a:pt x="470939" y="356467"/>
                  </a:lnTo>
                  <a:lnTo>
                    <a:pt x="496204" y="369917"/>
                  </a:lnTo>
                  <a:cubicBezTo>
                    <a:pt x="499573" y="353104"/>
                    <a:pt x="502942" y="334609"/>
                    <a:pt x="502942" y="316115"/>
                  </a:cubicBezTo>
                  <a:cubicBezTo>
                    <a:pt x="502942" y="209070"/>
                    <a:pt x="427708" y="118838"/>
                    <a:pt x="326649" y="95299"/>
                  </a:cubicBezTo>
                  <a:lnTo>
                    <a:pt x="387285" y="70079"/>
                  </a:lnTo>
                  <a:close/>
                  <a:moveTo>
                    <a:pt x="214428" y="0"/>
                  </a:moveTo>
                  <a:lnTo>
                    <a:pt x="340166" y="63333"/>
                  </a:lnTo>
                  <a:lnTo>
                    <a:pt x="214428" y="127226"/>
                  </a:lnTo>
                  <a:lnTo>
                    <a:pt x="214428" y="98642"/>
                  </a:lnTo>
                  <a:cubicBezTo>
                    <a:pt x="119002" y="127226"/>
                    <a:pt x="50520" y="214099"/>
                    <a:pt x="50520" y="316104"/>
                  </a:cubicBezTo>
                  <a:cubicBezTo>
                    <a:pt x="50520" y="339643"/>
                    <a:pt x="53326" y="363183"/>
                    <a:pt x="60062" y="385041"/>
                  </a:cubicBezTo>
                  <a:lnTo>
                    <a:pt x="10104" y="343006"/>
                  </a:lnTo>
                  <a:lnTo>
                    <a:pt x="5052" y="369909"/>
                  </a:lnTo>
                  <a:cubicBezTo>
                    <a:pt x="1684" y="353095"/>
                    <a:pt x="0" y="334599"/>
                    <a:pt x="0" y="316104"/>
                  </a:cubicBezTo>
                  <a:cubicBezTo>
                    <a:pt x="0" y="186075"/>
                    <a:pt x="92058" y="76784"/>
                    <a:pt x="214428" y="45398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26" name="椭圆 25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646" b="18148"/>
          <a:stretch>
            <a:fillRect/>
          </a:stretch>
        </p:blipFill>
        <p:spPr>
          <a:xfrm>
            <a:off x="-333828" y="6299766"/>
            <a:ext cx="12859656" cy="562774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sp>
        <p:nvSpPr>
          <p:cNvPr id="42" name="矩形 41"/>
          <p:cNvSpPr/>
          <p:nvPr/>
        </p:nvSpPr>
        <p:spPr>
          <a:xfrm>
            <a:off x="1" y="6189872"/>
            <a:ext cx="12191998" cy="168349"/>
          </a:xfrm>
          <a:prstGeom prst="rect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文悦青龙体 (非商业使用) W5" pitchFamily="50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E96C3CF-7945-40B8-96F0-B4F59CF5FCFD}"/>
              </a:ext>
            </a:extLst>
          </p:cNvPr>
          <p:cNvSpPr txBox="1"/>
          <p:nvPr/>
        </p:nvSpPr>
        <p:spPr>
          <a:xfrm>
            <a:off x="1474664" y="4032193"/>
            <a:ext cx="4700558" cy="1210524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需要满足用户对一些对其有用信息的收藏需求，可以查看已收藏的文献信息，也可以删除已收藏的信息。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967D299-651A-4E6D-BB86-7CC47D384AC5}"/>
              </a:ext>
            </a:extLst>
          </p:cNvPr>
          <p:cNvSpPr txBox="1"/>
          <p:nvPr/>
        </p:nvSpPr>
        <p:spPr>
          <a:xfrm>
            <a:off x="1474664" y="2308584"/>
            <a:ext cx="4700558" cy="12071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需要满足用户对文献的搜索需求，需要实现以作者姓名，单位，期刊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(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会议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)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为关键词的信息检索功能。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3CB1323-9CA5-450E-A18A-897142E0992A}"/>
              </a:ext>
            </a:extLst>
          </p:cNvPr>
          <p:cNvSpPr txBox="1"/>
          <p:nvPr/>
        </p:nvSpPr>
        <p:spPr>
          <a:xfrm>
            <a:off x="1474664" y="548502"/>
            <a:ext cx="4700558" cy="1210524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需要实现对上传的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PDF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文悦青龙体 (非商业使用) W5" pitchFamily="50" charset="-122"/>
              </a:rPr>
              <a:t>文件的自动解析功能，并将文件中所含有的文献信息导入论文库中。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84C6E91B-F774-4788-83F1-8F33C31FD1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325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9" grpId="0"/>
      <p:bldP spid="30" grpId="0"/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567070" y="1966667"/>
            <a:ext cx="4601592" cy="2068498"/>
          </a:xfrm>
          <a:prstGeom prst="rect">
            <a:avLst/>
          </a:prstGeom>
          <a:blipFill>
            <a:blip r:embed="rId3"/>
            <a:stretch>
              <a:fillRect t="-19588" b="-1942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590408" y="919943"/>
            <a:ext cx="2277458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4000" b="1" dirty="0">
                <a:latin typeface="文悦青龙体 (非商业使用) W5" pitchFamily="50" charset="-122"/>
                <a:ea typeface="文悦青龙体 (非商业使用) W5" pitchFamily="50" charset="-122"/>
              </a:rPr>
              <a:t>数据流图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646" b="18148"/>
          <a:stretch>
            <a:fillRect/>
          </a:stretch>
        </p:blipFill>
        <p:spPr>
          <a:xfrm>
            <a:off x="-333828" y="6299766"/>
            <a:ext cx="12859656" cy="562774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sp>
        <p:nvSpPr>
          <p:cNvPr id="24" name="矩形 23"/>
          <p:cNvSpPr/>
          <p:nvPr/>
        </p:nvSpPr>
        <p:spPr>
          <a:xfrm>
            <a:off x="1" y="6189872"/>
            <a:ext cx="12191998" cy="168349"/>
          </a:xfrm>
          <a:prstGeom prst="rect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文悦青龙体 (非商业使用) W5" pitchFamily="50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DC78C9-41A7-41B8-8DB7-0C45B9981F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933" y="743945"/>
            <a:ext cx="6249565" cy="4513942"/>
          </a:xfrm>
          <a:prstGeom prst="rect">
            <a:avLst/>
          </a:prstGeom>
        </p:spPr>
      </p:pic>
      <p:sp>
        <p:nvSpPr>
          <p:cNvPr id="8" name="椭圆 7">
            <a:hlinkClick r:id="rId7" action="ppaction://hlinksldjump"/>
            <a:extLst>
              <a:ext uri="{FF2B5EF4-FFF2-40B4-BE49-F238E27FC236}">
                <a16:creationId xmlns:a16="http://schemas.microsoft.com/office/drawing/2014/main" id="{62347578-C41D-4CD2-9C2B-2AF6410A910A}"/>
              </a:ext>
            </a:extLst>
          </p:cNvPr>
          <p:cNvSpPr/>
          <p:nvPr/>
        </p:nvSpPr>
        <p:spPr>
          <a:xfrm>
            <a:off x="4607511" y="184655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hlinkClick r:id="rId7" action="ppaction://hlinksldjump"/>
            <a:extLst>
              <a:ext uri="{FF2B5EF4-FFF2-40B4-BE49-F238E27FC236}">
                <a16:creationId xmlns:a16="http://schemas.microsoft.com/office/drawing/2014/main" id="{21E87FA2-DB51-4A0A-9B7C-6D2AA279634B}"/>
              </a:ext>
            </a:extLst>
          </p:cNvPr>
          <p:cNvSpPr/>
          <p:nvPr/>
        </p:nvSpPr>
        <p:spPr>
          <a:xfrm>
            <a:off x="2254928" y="2441359"/>
            <a:ext cx="53266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hlinkClick r:id="rId8" action="ppaction://hlinksldjump"/>
            <a:extLst>
              <a:ext uri="{FF2B5EF4-FFF2-40B4-BE49-F238E27FC236}">
                <a16:creationId xmlns:a16="http://schemas.microsoft.com/office/drawing/2014/main" id="{09337CA4-824F-4FDD-9D3F-BE1C2CE521BE}"/>
              </a:ext>
            </a:extLst>
          </p:cNvPr>
          <p:cNvSpPr/>
          <p:nvPr/>
        </p:nvSpPr>
        <p:spPr>
          <a:xfrm>
            <a:off x="4509856" y="3817398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4" name="Oval 5">
            <a:extLst>
              <a:ext uri="{FF2B5EF4-FFF2-40B4-BE49-F238E27FC236}">
                <a16:creationId xmlns:a16="http://schemas.microsoft.com/office/drawing/2014/main" id="{AA6E89D8-377F-453C-A9B6-4CF13B21ECCC}"/>
              </a:ext>
            </a:extLst>
          </p:cNvPr>
          <p:cNvSpPr/>
          <p:nvPr/>
        </p:nvSpPr>
        <p:spPr>
          <a:xfrm>
            <a:off x="737927" y="451604"/>
            <a:ext cx="386438" cy="406400"/>
          </a:xfrm>
          <a:custGeom>
            <a:avLst/>
            <a:gdLst>
              <a:gd name="T0" fmla="*/ 327 w 354"/>
              <a:gd name="T1" fmla="*/ 260 h 373"/>
              <a:gd name="T2" fmla="*/ 99 w 354"/>
              <a:gd name="T3" fmla="*/ 286 h 373"/>
              <a:gd name="T4" fmla="*/ 0 w 354"/>
              <a:gd name="T5" fmla="*/ 95 h 373"/>
              <a:gd name="T6" fmla="*/ 78 w 354"/>
              <a:gd name="T7" fmla="*/ 70 h 373"/>
              <a:gd name="T8" fmla="*/ 144 w 354"/>
              <a:gd name="T9" fmla="*/ 303 h 373"/>
              <a:gd name="T10" fmla="*/ 144 w 354"/>
              <a:gd name="T11" fmla="*/ 373 h 373"/>
              <a:gd name="T12" fmla="*/ 144 w 354"/>
              <a:gd name="T13" fmla="*/ 303 h 373"/>
              <a:gd name="T14" fmla="*/ 253 w 354"/>
              <a:gd name="T15" fmla="*/ 338 h 373"/>
              <a:gd name="T16" fmla="*/ 323 w 354"/>
              <a:gd name="T17" fmla="*/ 338 h 373"/>
              <a:gd name="T18" fmla="*/ 133 w 354"/>
              <a:gd name="T19" fmla="*/ 240 h 373"/>
              <a:gd name="T20" fmla="*/ 153 w 354"/>
              <a:gd name="T21" fmla="*/ 82 h 373"/>
              <a:gd name="T22" fmla="*/ 314 w 354"/>
              <a:gd name="T23" fmla="*/ 68 h 373"/>
              <a:gd name="T24" fmla="*/ 354 w 354"/>
              <a:gd name="T25" fmla="*/ 82 h 373"/>
              <a:gd name="T26" fmla="*/ 133 w 354"/>
              <a:gd name="T27" fmla="*/ 240 h 373"/>
              <a:gd name="T28" fmla="*/ 294 w 354"/>
              <a:gd name="T29" fmla="*/ 82 h 373"/>
              <a:gd name="T30" fmla="*/ 305 w 354"/>
              <a:gd name="T31" fmla="*/ 73 h 373"/>
              <a:gd name="T32" fmla="*/ 191 w 354"/>
              <a:gd name="T33" fmla="*/ 82 h 373"/>
              <a:gd name="T34" fmla="*/ 194 w 354"/>
              <a:gd name="T35" fmla="*/ 76 h 373"/>
              <a:gd name="T36" fmla="*/ 205 w 354"/>
              <a:gd name="T37" fmla="*/ 82 h 373"/>
              <a:gd name="T38" fmla="*/ 204 w 354"/>
              <a:gd name="T39" fmla="*/ 69 h 373"/>
              <a:gd name="T40" fmla="*/ 220 w 354"/>
              <a:gd name="T41" fmla="*/ 82 h 373"/>
              <a:gd name="T42" fmla="*/ 213 w 354"/>
              <a:gd name="T43" fmla="*/ 62 h 373"/>
              <a:gd name="T44" fmla="*/ 236 w 354"/>
              <a:gd name="T45" fmla="*/ 82 h 373"/>
              <a:gd name="T46" fmla="*/ 224 w 354"/>
              <a:gd name="T47" fmla="*/ 54 h 373"/>
              <a:gd name="T48" fmla="*/ 251 w 354"/>
              <a:gd name="T49" fmla="*/ 82 h 373"/>
              <a:gd name="T50" fmla="*/ 234 w 354"/>
              <a:gd name="T51" fmla="*/ 47 h 373"/>
              <a:gd name="T52" fmla="*/ 281 w 354"/>
              <a:gd name="T53" fmla="*/ 82 h 373"/>
              <a:gd name="T54" fmla="*/ 262 w 354"/>
              <a:gd name="T55" fmla="*/ 10 h 373"/>
              <a:gd name="T56" fmla="*/ 281 w 354"/>
              <a:gd name="T57" fmla="*/ 71 h 373"/>
              <a:gd name="T58" fmla="*/ 248 w 354"/>
              <a:gd name="T59" fmla="*/ 37 h 373"/>
              <a:gd name="T60" fmla="*/ 281 w 354"/>
              <a:gd name="T61" fmla="*/ 71 h 373"/>
              <a:gd name="T62" fmla="*/ 243 w 354"/>
              <a:gd name="T63" fmla="*/ 40 h 373"/>
              <a:gd name="T64" fmla="*/ 266 w 354"/>
              <a:gd name="T65" fmla="*/ 82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4" h="373">
                <a:moveTo>
                  <a:pt x="120" y="260"/>
                </a:moveTo>
                <a:lnTo>
                  <a:pt x="327" y="260"/>
                </a:lnTo>
                <a:lnTo>
                  <a:pt x="327" y="286"/>
                </a:lnTo>
                <a:lnTo>
                  <a:pt x="99" y="286"/>
                </a:lnTo>
                <a:lnTo>
                  <a:pt x="58" y="95"/>
                </a:lnTo>
                <a:lnTo>
                  <a:pt x="0" y="95"/>
                </a:lnTo>
                <a:lnTo>
                  <a:pt x="0" y="70"/>
                </a:lnTo>
                <a:lnTo>
                  <a:pt x="78" y="70"/>
                </a:lnTo>
                <a:lnTo>
                  <a:pt x="120" y="260"/>
                </a:lnTo>
                <a:close/>
                <a:moveTo>
                  <a:pt x="144" y="303"/>
                </a:moveTo>
                <a:cubicBezTo>
                  <a:pt x="124" y="303"/>
                  <a:pt x="109" y="318"/>
                  <a:pt x="109" y="338"/>
                </a:cubicBezTo>
                <a:cubicBezTo>
                  <a:pt x="109" y="357"/>
                  <a:pt x="124" y="373"/>
                  <a:pt x="144" y="373"/>
                </a:cubicBezTo>
                <a:cubicBezTo>
                  <a:pt x="163" y="373"/>
                  <a:pt x="179" y="357"/>
                  <a:pt x="179" y="338"/>
                </a:cubicBezTo>
                <a:cubicBezTo>
                  <a:pt x="179" y="318"/>
                  <a:pt x="163" y="303"/>
                  <a:pt x="144" y="303"/>
                </a:cubicBezTo>
                <a:close/>
                <a:moveTo>
                  <a:pt x="288" y="303"/>
                </a:moveTo>
                <a:cubicBezTo>
                  <a:pt x="268" y="303"/>
                  <a:pt x="253" y="318"/>
                  <a:pt x="253" y="338"/>
                </a:cubicBezTo>
                <a:cubicBezTo>
                  <a:pt x="253" y="357"/>
                  <a:pt x="268" y="373"/>
                  <a:pt x="288" y="373"/>
                </a:cubicBezTo>
                <a:cubicBezTo>
                  <a:pt x="307" y="373"/>
                  <a:pt x="323" y="357"/>
                  <a:pt x="323" y="338"/>
                </a:cubicBezTo>
                <a:cubicBezTo>
                  <a:pt x="323" y="318"/>
                  <a:pt x="307" y="303"/>
                  <a:pt x="288" y="303"/>
                </a:cubicBezTo>
                <a:close/>
                <a:moveTo>
                  <a:pt x="133" y="240"/>
                </a:moveTo>
                <a:lnTo>
                  <a:pt x="103" y="82"/>
                </a:lnTo>
                <a:lnTo>
                  <a:pt x="153" y="82"/>
                </a:lnTo>
                <a:lnTo>
                  <a:pt x="264" y="0"/>
                </a:lnTo>
                <a:lnTo>
                  <a:pt x="314" y="68"/>
                </a:lnTo>
                <a:lnTo>
                  <a:pt x="311" y="82"/>
                </a:lnTo>
                <a:lnTo>
                  <a:pt x="354" y="82"/>
                </a:lnTo>
                <a:lnTo>
                  <a:pt x="319" y="240"/>
                </a:lnTo>
                <a:lnTo>
                  <a:pt x="133" y="240"/>
                </a:lnTo>
                <a:close/>
                <a:moveTo>
                  <a:pt x="305" y="73"/>
                </a:moveTo>
                <a:lnTo>
                  <a:pt x="294" y="82"/>
                </a:lnTo>
                <a:lnTo>
                  <a:pt x="304" y="82"/>
                </a:lnTo>
                <a:lnTo>
                  <a:pt x="305" y="73"/>
                </a:lnTo>
                <a:close/>
                <a:moveTo>
                  <a:pt x="165" y="82"/>
                </a:moveTo>
                <a:lnTo>
                  <a:pt x="191" y="82"/>
                </a:lnTo>
                <a:lnTo>
                  <a:pt x="189" y="80"/>
                </a:lnTo>
                <a:lnTo>
                  <a:pt x="194" y="76"/>
                </a:lnTo>
                <a:lnTo>
                  <a:pt x="199" y="82"/>
                </a:lnTo>
                <a:lnTo>
                  <a:pt x="205" y="82"/>
                </a:lnTo>
                <a:lnTo>
                  <a:pt x="199" y="73"/>
                </a:lnTo>
                <a:lnTo>
                  <a:pt x="204" y="69"/>
                </a:lnTo>
                <a:lnTo>
                  <a:pt x="213" y="82"/>
                </a:lnTo>
                <a:lnTo>
                  <a:pt x="220" y="82"/>
                </a:lnTo>
                <a:lnTo>
                  <a:pt x="208" y="66"/>
                </a:lnTo>
                <a:lnTo>
                  <a:pt x="213" y="62"/>
                </a:lnTo>
                <a:lnTo>
                  <a:pt x="228" y="82"/>
                </a:lnTo>
                <a:lnTo>
                  <a:pt x="236" y="82"/>
                </a:lnTo>
                <a:lnTo>
                  <a:pt x="219" y="58"/>
                </a:lnTo>
                <a:lnTo>
                  <a:pt x="224" y="54"/>
                </a:lnTo>
                <a:lnTo>
                  <a:pt x="244" y="82"/>
                </a:lnTo>
                <a:lnTo>
                  <a:pt x="251" y="82"/>
                </a:lnTo>
                <a:lnTo>
                  <a:pt x="229" y="51"/>
                </a:lnTo>
                <a:lnTo>
                  <a:pt x="234" y="47"/>
                </a:lnTo>
                <a:lnTo>
                  <a:pt x="259" y="82"/>
                </a:lnTo>
                <a:lnTo>
                  <a:pt x="281" y="82"/>
                </a:lnTo>
                <a:lnTo>
                  <a:pt x="303" y="66"/>
                </a:lnTo>
                <a:lnTo>
                  <a:pt x="262" y="10"/>
                </a:lnTo>
                <a:lnTo>
                  <a:pt x="165" y="82"/>
                </a:lnTo>
                <a:close/>
                <a:moveTo>
                  <a:pt x="281" y="71"/>
                </a:moveTo>
                <a:lnTo>
                  <a:pt x="253" y="33"/>
                </a:lnTo>
                <a:lnTo>
                  <a:pt x="248" y="37"/>
                </a:lnTo>
                <a:lnTo>
                  <a:pt x="276" y="74"/>
                </a:lnTo>
                <a:lnTo>
                  <a:pt x="281" y="71"/>
                </a:lnTo>
                <a:close/>
                <a:moveTo>
                  <a:pt x="271" y="78"/>
                </a:moveTo>
                <a:lnTo>
                  <a:pt x="243" y="40"/>
                </a:lnTo>
                <a:lnTo>
                  <a:pt x="238" y="44"/>
                </a:lnTo>
                <a:lnTo>
                  <a:pt x="266" y="82"/>
                </a:lnTo>
                <a:lnTo>
                  <a:pt x="271" y="78"/>
                </a:lnTo>
                <a:close/>
              </a:path>
            </a:pathLst>
          </a:cu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5" name="Oval 9">
            <a:extLst>
              <a:ext uri="{FF2B5EF4-FFF2-40B4-BE49-F238E27FC236}">
                <a16:creationId xmlns:a16="http://schemas.microsoft.com/office/drawing/2014/main" id="{B381714E-5610-41A4-B31C-275AFCDFE8F9}"/>
              </a:ext>
            </a:extLst>
          </p:cNvPr>
          <p:cNvSpPr/>
          <p:nvPr/>
        </p:nvSpPr>
        <p:spPr>
          <a:xfrm>
            <a:off x="737927" y="2402928"/>
            <a:ext cx="406021" cy="406400"/>
          </a:xfrm>
          <a:custGeom>
            <a:avLst/>
            <a:gdLst>
              <a:gd name="connsiteX0" fmla="*/ 451337 w 606157"/>
              <a:gd name="connsiteY0" fmla="*/ 147905 h 606722"/>
              <a:gd name="connsiteX1" fmla="*/ 569477 w 606157"/>
              <a:gd name="connsiteY1" fmla="*/ 147905 h 606722"/>
              <a:gd name="connsiteX2" fmla="*/ 606157 w 606157"/>
              <a:gd name="connsiteY2" fmla="*/ 186562 h 606722"/>
              <a:gd name="connsiteX3" fmla="*/ 606157 w 606157"/>
              <a:gd name="connsiteY3" fmla="*/ 363939 h 606722"/>
              <a:gd name="connsiteX4" fmla="*/ 584434 w 606157"/>
              <a:gd name="connsiteY4" fmla="*/ 385711 h 606722"/>
              <a:gd name="connsiteX5" fmla="*/ 557904 w 606157"/>
              <a:gd name="connsiteY5" fmla="*/ 385711 h 606722"/>
              <a:gd name="connsiteX6" fmla="*/ 549980 w 606157"/>
              <a:gd name="connsiteY6" fmla="*/ 548781 h 606722"/>
              <a:gd name="connsiteX7" fmla="*/ 489085 w 606157"/>
              <a:gd name="connsiteY7" fmla="*/ 606722 h 606722"/>
              <a:gd name="connsiteX8" fmla="*/ 426854 w 606157"/>
              <a:gd name="connsiteY8" fmla="*/ 547537 h 606722"/>
              <a:gd name="connsiteX9" fmla="*/ 420711 w 606157"/>
              <a:gd name="connsiteY9" fmla="*/ 420814 h 606722"/>
              <a:gd name="connsiteX10" fmla="*/ 461219 w 606157"/>
              <a:gd name="connsiteY10" fmla="*/ 363228 h 606722"/>
              <a:gd name="connsiteX11" fmla="*/ 461219 w 606157"/>
              <a:gd name="connsiteY11" fmla="*/ 185762 h 606722"/>
              <a:gd name="connsiteX12" fmla="*/ 451337 w 606157"/>
              <a:gd name="connsiteY12" fmla="*/ 147905 h 606722"/>
              <a:gd name="connsiteX13" fmla="*/ 38457 w 606157"/>
              <a:gd name="connsiteY13" fmla="*/ 147552 h 606722"/>
              <a:gd name="connsiteX14" fmla="*/ 155074 w 606157"/>
              <a:gd name="connsiteY14" fmla="*/ 147552 h 606722"/>
              <a:gd name="connsiteX15" fmla="*/ 145014 w 606157"/>
              <a:gd name="connsiteY15" fmla="*/ 185766 h 606722"/>
              <a:gd name="connsiteX16" fmla="*/ 145014 w 606157"/>
              <a:gd name="connsiteY16" fmla="*/ 363239 h 606722"/>
              <a:gd name="connsiteX17" fmla="*/ 187210 w 606157"/>
              <a:gd name="connsiteY17" fmla="*/ 421360 h 606722"/>
              <a:gd name="connsiteX18" fmla="*/ 181068 w 606157"/>
              <a:gd name="connsiteY18" fmla="*/ 548444 h 606722"/>
              <a:gd name="connsiteX19" fmla="*/ 120178 w 606157"/>
              <a:gd name="connsiteY19" fmla="*/ 606298 h 606722"/>
              <a:gd name="connsiteX20" fmla="*/ 57952 w 606157"/>
              <a:gd name="connsiteY20" fmla="*/ 547200 h 606722"/>
              <a:gd name="connsiteX21" fmla="*/ 50029 w 606157"/>
              <a:gd name="connsiteY21" fmla="*/ 385279 h 606722"/>
              <a:gd name="connsiteX22" fmla="*/ 21810 w 606157"/>
              <a:gd name="connsiteY22" fmla="*/ 385279 h 606722"/>
              <a:gd name="connsiteX23" fmla="*/ 0 w 606157"/>
              <a:gd name="connsiteY23" fmla="*/ 363595 h 606722"/>
              <a:gd name="connsiteX24" fmla="*/ 0 w 606157"/>
              <a:gd name="connsiteY24" fmla="*/ 186122 h 606722"/>
              <a:gd name="connsiteX25" fmla="*/ 38457 w 606157"/>
              <a:gd name="connsiteY25" fmla="*/ 147552 h 606722"/>
              <a:gd name="connsiteX26" fmla="*/ 222975 w 606157"/>
              <a:gd name="connsiteY26" fmla="*/ 147058 h 606722"/>
              <a:gd name="connsiteX27" fmla="*/ 282512 w 606157"/>
              <a:gd name="connsiteY27" fmla="*/ 147058 h 606722"/>
              <a:gd name="connsiteX28" fmla="*/ 270498 w 606157"/>
              <a:gd name="connsiteY28" fmla="*/ 159057 h 606722"/>
              <a:gd name="connsiteX29" fmla="*/ 270498 w 606157"/>
              <a:gd name="connsiteY29" fmla="*/ 169278 h 606722"/>
              <a:gd name="connsiteX30" fmla="*/ 283224 w 606157"/>
              <a:gd name="connsiteY30" fmla="*/ 181988 h 606722"/>
              <a:gd name="connsiteX31" fmla="*/ 273345 w 606157"/>
              <a:gd name="connsiteY31" fmla="*/ 292199 h 606722"/>
              <a:gd name="connsiteX32" fmla="*/ 276193 w 606157"/>
              <a:gd name="connsiteY32" fmla="*/ 302953 h 606722"/>
              <a:gd name="connsiteX33" fmla="*/ 297196 w 606157"/>
              <a:gd name="connsiteY33" fmla="*/ 332550 h 606722"/>
              <a:gd name="connsiteX34" fmla="*/ 303070 w 606157"/>
              <a:gd name="connsiteY34" fmla="*/ 335572 h 606722"/>
              <a:gd name="connsiteX35" fmla="*/ 309032 w 606157"/>
              <a:gd name="connsiteY35" fmla="*/ 332550 h 606722"/>
              <a:gd name="connsiteX36" fmla="*/ 329946 w 606157"/>
              <a:gd name="connsiteY36" fmla="*/ 302953 h 606722"/>
              <a:gd name="connsiteX37" fmla="*/ 332883 w 606157"/>
              <a:gd name="connsiteY37" fmla="*/ 292199 h 606722"/>
              <a:gd name="connsiteX38" fmla="*/ 323004 w 606157"/>
              <a:gd name="connsiteY38" fmla="*/ 181988 h 606722"/>
              <a:gd name="connsiteX39" fmla="*/ 335641 w 606157"/>
              <a:gd name="connsiteY39" fmla="*/ 169278 h 606722"/>
              <a:gd name="connsiteX40" fmla="*/ 335641 w 606157"/>
              <a:gd name="connsiteY40" fmla="*/ 159057 h 606722"/>
              <a:gd name="connsiteX41" fmla="*/ 323627 w 606157"/>
              <a:gd name="connsiteY41" fmla="*/ 147058 h 606722"/>
              <a:gd name="connsiteX42" fmla="*/ 385033 w 606157"/>
              <a:gd name="connsiteY42" fmla="*/ 147058 h 606722"/>
              <a:gd name="connsiteX43" fmla="*/ 385033 w 606157"/>
              <a:gd name="connsiteY43" fmla="*/ 147147 h 606722"/>
              <a:gd name="connsiteX44" fmla="*/ 421699 w 606157"/>
              <a:gd name="connsiteY44" fmla="*/ 185721 h 606722"/>
              <a:gd name="connsiteX45" fmla="*/ 421699 w 606157"/>
              <a:gd name="connsiteY45" fmla="*/ 363214 h 606722"/>
              <a:gd name="connsiteX46" fmla="*/ 399895 w 606157"/>
              <a:gd name="connsiteY46" fmla="*/ 384901 h 606722"/>
              <a:gd name="connsiteX47" fmla="*/ 373375 w 606157"/>
              <a:gd name="connsiteY47" fmla="*/ 384901 h 606722"/>
              <a:gd name="connsiteX48" fmla="*/ 371506 w 606157"/>
              <a:gd name="connsiteY48" fmla="*/ 424363 h 606722"/>
              <a:gd name="connsiteX49" fmla="*/ 365455 w 606157"/>
              <a:gd name="connsiteY49" fmla="*/ 548084 h 606722"/>
              <a:gd name="connsiteX50" fmla="*/ 304582 w 606157"/>
              <a:gd name="connsiteY50" fmla="*/ 605945 h 606722"/>
              <a:gd name="connsiteX51" fmla="*/ 242464 w 606157"/>
              <a:gd name="connsiteY51" fmla="*/ 546840 h 606722"/>
              <a:gd name="connsiteX52" fmla="*/ 236502 w 606157"/>
              <a:gd name="connsiteY52" fmla="*/ 424363 h 606722"/>
              <a:gd name="connsiteX53" fmla="*/ 234544 w 606157"/>
              <a:gd name="connsiteY53" fmla="*/ 384901 h 606722"/>
              <a:gd name="connsiteX54" fmla="*/ 206244 w 606157"/>
              <a:gd name="connsiteY54" fmla="*/ 384901 h 606722"/>
              <a:gd name="connsiteX55" fmla="*/ 184529 w 606157"/>
              <a:gd name="connsiteY55" fmla="*/ 363214 h 606722"/>
              <a:gd name="connsiteX56" fmla="*/ 184529 w 606157"/>
              <a:gd name="connsiteY56" fmla="*/ 185721 h 606722"/>
              <a:gd name="connsiteX57" fmla="*/ 222975 w 606157"/>
              <a:gd name="connsiteY57" fmla="*/ 147058 h 606722"/>
              <a:gd name="connsiteX58" fmla="*/ 488454 w 606157"/>
              <a:gd name="connsiteY58" fmla="*/ 706 h 606722"/>
              <a:gd name="connsiteX59" fmla="*/ 550481 w 606157"/>
              <a:gd name="connsiteY59" fmla="*/ 62663 h 606722"/>
              <a:gd name="connsiteX60" fmla="*/ 488454 w 606157"/>
              <a:gd name="connsiteY60" fmla="*/ 124620 h 606722"/>
              <a:gd name="connsiteX61" fmla="*/ 426427 w 606157"/>
              <a:gd name="connsiteY61" fmla="*/ 62663 h 606722"/>
              <a:gd name="connsiteX62" fmla="*/ 488454 w 606157"/>
              <a:gd name="connsiteY62" fmla="*/ 706 h 606722"/>
              <a:gd name="connsiteX63" fmla="*/ 119538 w 606157"/>
              <a:gd name="connsiteY63" fmla="*/ 353 h 606722"/>
              <a:gd name="connsiteX64" fmla="*/ 181565 w 606157"/>
              <a:gd name="connsiteY64" fmla="*/ 62310 h 606722"/>
              <a:gd name="connsiteX65" fmla="*/ 119538 w 606157"/>
              <a:gd name="connsiteY65" fmla="*/ 124267 h 606722"/>
              <a:gd name="connsiteX66" fmla="*/ 57511 w 606157"/>
              <a:gd name="connsiteY66" fmla="*/ 62310 h 606722"/>
              <a:gd name="connsiteX67" fmla="*/ 119538 w 606157"/>
              <a:gd name="connsiteY67" fmla="*/ 353 h 606722"/>
              <a:gd name="connsiteX68" fmla="*/ 303961 w 606157"/>
              <a:gd name="connsiteY68" fmla="*/ 0 h 606722"/>
              <a:gd name="connsiteX69" fmla="*/ 366024 w 606157"/>
              <a:gd name="connsiteY69" fmla="*/ 61957 h 606722"/>
              <a:gd name="connsiteX70" fmla="*/ 303961 w 606157"/>
              <a:gd name="connsiteY70" fmla="*/ 123914 h 606722"/>
              <a:gd name="connsiteX71" fmla="*/ 241898 w 606157"/>
              <a:gd name="connsiteY71" fmla="*/ 61957 h 606722"/>
              <a:gd name="connsiteX72" fmla="*/ 303961 w 606157"/>
              <a:gd name="connsiteY72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06157" h="606722">
                <a:moveTo>
                  <a:pt x="451337" y="147905"/>
                </a:moveTo>
                <a:lnTo>
                  <a:pt x="569477" y="147905"/>
                </a:lnTo>
                <a:cubicBezTo>
                  <a:pt x="589954" y="148971"/>
                  <a:pt x="606157" y="165856"/>
                  <a:pt x="606157" y="186562"/>
                </a:cubicBezTo>
                <a:lnTo>
                  <a:pt x="606157" y="363939"/>
                </a:lnTo>
                <a:cubicBezTo>
                  <a:pt x="606157" y="375936"/>
                  <a:pt x="596453" y="385711"/>
                  <a:pt x="584434" y="385711"/>
                </a:cubicBezTo>
                <a:lnTo>
                  <a:pt x="557904" y="385711"/>
                </a:lnTo>
                <a:lnTo>
                  <a:pt x="549980" y="548781"/>
                </a:lnTo>
                <a:cubicBezTo>
                  <a:pt x="548378" y="581217"/>
                  <a:pt x="521580" y="606722"/>
                  <a:pt x="489085" y="606722"/>
                </a:cubicBezTo>
                <a:cubicBezTo>
                  <a:pt x="455877" y="606722"/>
                  <a:pt x="428456" y="580684"/>
                  <a:pt x="426854" y="547537"/>
                </a:cubicBezTo>
                <a:lnTo>
                  <a:pt x="420711" y="420814"/>
                </a:lnTo>
                <a:cubicBezTo>
                  <a:pt x="444482" y="412194"/>
                  <a:pt x="461219" y="389355"/>
                  <a:pt x="461219" y="363228"/>
                </a:cubicBezTo>
                <a:lnTo>
                  <a:pt x="461219" y="185762"/>
                </a:lnTo>
                <a:cubicBezTo>
                  <a:pt x="461219" y="172077"/>
                  <a:pt x="457658" y="159102"/>
                  <a:pt x="451337" y="147905"/>
                </a:cubicBezTo>
                <a:close/>
                <a:moveTo>
                  <a:pt x="38457" y="147552"/>
                </a:moveTo>
                <a:lnTo>
                  <a:pt x="155074" y="147552"/>
                </a:lnTo>
                <a:cubicBezTo>
                  <a:pt x="148664" y="158839"/>
                  <a:pt x="145014" y="171902"/>
                  <a:pt x="145014" y="185766"/>
                </a:cubicBezTo>
                <a:lnTo>
                  <a:pt x="145014" y="363239"/>
                </a:lnTo>
                <a:cubicBezTo>
                  <a:pt x="145014" y="389811"/>
                  <a:pt x="162284" y="413184"/>
                  <a:pt x="187210" y="421360"/>
                </a:cubicBezTo>
                <a:lnTo>
                  <a:pt x="181068" y="548444"/>
                </a:lnTo>
                <a:cubicBezTo>
                  <a:pt x="179465" y="580881"/>
                  <a:pt x="152670" y="606298"/>
                  <a:pt x="120178" y="606298"/>
                </a:cubicBezTo>
                <a:cubicBezTo>
                  <a:pt x="86973" y="606298"/>
                  <a:pt x="59555" y="580348"/>
                  <a:pt x="57952" y="547200"/>
                </a:cubicBezTo>
                <a:lnTo>
                  <a:pt x="50029" y="385279"/>
                </a:lnTo>
                <a:lnTo>
                  <a:pt x="21810" y="385279"/>
                </a:lnTo>
                <a:cubicBezTo>
                  <a:pt x="9792" y="385279"/>
                  <a:pt x="0" y="375592"/>
                  <a:pt x="0" y="363595"/>
                </a:cubicBezTo>
                <a:lnTo>
                  <a:pt x="0" y="186122"/>
                </a:lnTo>
                <a:cubicBezTo>
                  <a:pt x="0" y="164882"/>
                  <a:pt x="17181" y="147641"/>
                  <a:pt x="38457" y="147552"/>
                </a:cubicBezTo>
                <a:close/>
                <a:moveTo>
                  <a:pt x="222975" y="147058"/>
                </a:moveTo>
                <a:lnTo>
                  <a:pt x="282512" y="147058"/>
                </a:lnTo>
                <a:lnTo>
                  <a:pt x="270498" y="159057"/>
                </a:lnTo>
                <a:cubicBezTo>
                  <a:pt x="267739" y="161901"/>
                  <a:pt x="267739" y="166523"/>
                  <a:pt x="270498" y="169278"/>
                </a:cubicBezTo>
                <a:lnTo>
                  <a:pt x="283224" y="181988"/>
                </a:lnTo>
                <a:lnTo>
                  <a:pt x="273345" y="292199"/>
                </a:lnTo>
                <a:cubicBezTo>
                  <a:pt x="272989" y="296021"/>
                  <a:pt x="274057" y="299754"/>
                  <a:pt x="276193" y="302953"/>
                </a:cubicBezTo>
                <a:lnTo>
                  <a:pt x="297196" y="332550"/>
                </a:lnTo>
                <a:cubicBezTo>
                  <a:pt x="298531" y="334417"/>
                  <a:pt x="300756" y="335572"/>
                  <a:pt x="303070" y="335572"/>
                </a:cubicBezTo>
                <a:cubicBezTo>
                  <a:pt x="305472" y="335572"/>
                  <a:pt x="307608" y="334417"/>
                  <a:pt x="309032" y="332550"/>
                </a:cubicBezTo>
                <a:lnTo>
                  <a:pt x="329946" y="302953"/>
                </a:lnTo>
                <a:cubicBezTo>
                  <a:pt x="332171" y="299754"/>
                  <a:pt x="333239" y="296021"/>
                  <a:pt x="332883" y="292199"/>
                </a:cubicBezTo>
                <a:lnTo>
                  <a:pt x="323004" y="181988"/>
                </a:lnTo>
                <a:lnTo>
                  <a:pt x="335641" y="169278"/>
                </a:lnTo>
                <a:cubicBezTo>
                  <a:pt x="338489" y="166523"/>
                  <a:pt x="338489" y="161901"/>
                  <a:pt x="335641" y="159057"/>
                </a:cubicBezTo>
                <a:lnTo>
                  <a:pt x="323627" y="147058"/>
                </a:lnTo>
                <a:lnTo>
                  <a:pt x="385033" y="147058"/>
                </a:lnTo>
                <a:lnTo>
                  <a:pt x="385033" y="147147"/>
                </a:lnTo>
                <a:cubicBezTo>
                  <a:pt x="405413" y="148214"/>
                  <a:pt x="421699" y="165101"/>
                  <a:pt x="421699" y="185721"/>
                </a:cubicBezTo>
                <a:lnTo>
                  <a:pt x="421699" y="363214"/>
                </a:lnTo>
                <a:cubicBezTo>
                  <a:pt x="421699" y="375213"/>
                  <a:pt x="411910" y="384901"/>
                  <a:pt x="399895" y="384901"/>
                </a:cubicBezTo>
                <a:lnTo>
                  <a:pt x="373375" y="384901"/>
                </a:lnTo>
                <a:lnTo>
                  <a:pt x="371506" y="424363"/>
                </a:lnTo>
                <a:lnTo>
                  <a:pt x="365455" y="548084"/>
                </a:lnTo>
                <a:cubicBezTo>
                  <a:pt x="363853" y="580525"/>
                  <a:pt x="337154" y="605945"/>
                  <a:pt x="304582" y="605945"/>
                </a:cubicBezTo>
                <a:cubicBezTo>
                  <a:pt x="271388" y="605945"/>
                  <a:pt x="244066" y="579903"/>
                  <a:pt x="242464" y="546840"/>
                </a:cubicBezTo>
                <a:lnTo>
                  <a:pt x="236502" y="424363"/>
                </a:lnTo>
                <a:lnTo>
                  <a:pt x="234544" y="384901"/>
                </a:lnTo>
                <a:lnTo>
                  <a:pt x="206244" y="384901"/>
                </a:lnTo>
                <a:cubicBezTo>
                  <a:pt x="194229" y="384901"/>
                  <a:pt x="184529" y="375213"/>
                  <a:pt x="184529" y="363214"/>
                </a:cubicBezTo>
                <a:lnTo>
                  <a:pt x="184529" y="185721"/>
                </a:lnTo>
                <a:cubicBezTo>
                  <a:pt x="184529" y="164479"/>
                  <a:pt x="201705" y="147236"/>
                  <a:pt x="222975" y="147058"/>
                </a:cubicBezTo>
                <a:close/>
                <a:moveTo>
                  <a:pt x="488454" y="706"/>
                </a:moveTo>
                <a:cubicBezTo>
                  <a:pt x="522711" y="706"/>
                  <a:pt x="550481" y="28445"/>
                  <a:pt x="550481" y="62663"/>
                </a:cubicBezTo>
                <a:cubicBezTo>
                  <a:pt x="550481" y="96881"/>
                  <a:pt x="522711" y="124620"/>
                  <a:pt x="488454" y="124620"/>
                </a:cubicBezTo>
                <a:cubicBezTo>
                  <a:pt x="454197" y="124620"/>
                  <a:pt x="426427" y="96881"/>
                  <a:pt x="426427" y="62663"/>
                </a:cubicBezTo>
                <a:cubicBezTo>
                  <a:pt x="426427" y="28445"/>
                  <a:pt x="454197" y="706"/>
                  <a:pt x="488454" y="706"/>
                </a:cubicBezTo>
                <a:close/>
                <a:moveTo>
                  <a:pt x="119538" y="353"/>
                </a:moveTo>
                <a:cubicBezTo>
                  <a:pt x="153795" y="353"/>
                  <a:pt x="181565" y="28092"/>
                  <a:pt x="181565" y="62310"/>
                </a:cubicBezTo>
                <a:cubicBezTo>
                  <a:pt x="181565" y="96528"/>
                  <a:pt x="153795" y="124267"/>
                  <a:pt x="119538" y="124267"/>
                </a:cubicBezTo>
                <a:cubicBezTo>
                  <a:pt x="85281" y="124267"/>
                  <a:pt x="57511" y="96528"/>
                  <a:pt x="57511" y="62310"/>
                </a:cubicBezTo>
                <a:cubicBezTo>
                  <a:pt x="57511" y="28092"/>
                  <a:pt x="85281" y="353"/>
                  <a:pt x="119538" y="353"/>
                </a:cubicBezTo>
                <a:close/>
                <a:moveTo>
                  <a:pt x="303961" y="0"/>
                </a:moveTo>
                <a:cubicBezTo>
                  <a:pt x="338237" y="0"/>
                  <a:pt x="366024" y="27739"/>
                  <a:pt x="366024" y="61957"/>
                </a:cubicBezTo>
                <a:cubicBezTo>
                  <a:pt x="366024" y="96175"/>
                  <a:pt x="338237" y="123914"/>
                  <a:pt x="303961" y="123914"/>
                </a:cubicBezTo>
                <a:cubicBezTo>
                  <a:pt x="269685" y="123914"/>
                  <a:pt x="241898" y="96175"/>
                  <a:pt x="241898" y="61957"/>
                </a:cubicBezTo>
                <a:cubicBezTo>
                  <a:pt x="241898" y="27739"/>
                  <a:pt x="269685" y="0"/>
                  <a:pt x="303961" y="0"/>
                </a:cubicBezTo>
                <a:close/>
              </a:path>
            </a:pathLst>
          </a:cu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7" name="Oval 15">
            <a:extLst>
              <a:ext uri="{FF2B5EF4-FFF2-40B4-BE49-F238E27FC236}">
                <a16:creationId xmlns:a16="http://schemas.microsoft.com/office/drawing/2014/main" id="{58AD1996-D42C-43C4-8C56-C1ED49686DC1}"/>
              </a:ext>
            </a:extLst>
          </p:cNvPr>
          <p:cNvSpPr/>
          <p:nvPr/>
        </p:nvSpPr>
        <p:spPr>
          <a:xfrm>
            <a:off x="737927" y="4547588"/>
            <a:ext cx="406400" cy="359584"/>
          </a:xfrm>
          <a:custGeom>
            <a:avLst/>
            <a:gdLst>
              <a:gd name="connsiteX0" fmla="*/ 346955 w 604604"/>
              <a:gd name="connsiteY0" fmla="*/ 426171 h 534957"/>
              <a:gd name="connsiteX1" fmla="*/ 335677 w 604604"/>
              <a:gd name="connsiteY1" fmla="*/ 437433 h 534957"/>
              <a:gd name="connsiteX2" fmla="*/ 346955 w 604604"/>
              <a:gd name="connsiteY2" fmla="*/ 448695 h 534957"/>
              <a:gd name="connsiteX3" fmla="*/ 358233 w 604604"/>
              <a:gd name="connsiteY3" fmla="*/ 437433 h 534957"/>
              <a:gd name="connsiteX4" fmla="*/ 346955 w 604604"/>
              <a:gd name="connsiteY4" fmla="*/ 426171 h 534957"/>
              <a:gd name="connsiteX5" fmla="*/ 84996 w 604604"/>
              <a:gd name="connsiteY5" fmla="*/ 402971 h 534957"/>
              <a:gd name="connsiteX6" fmla="*/ 57323 w 604604"/>
              <a:gd name="connsiteY6" fmla="*/ 430602 h 534957"/>
              <a:gd name="connsiteX7" fmla="*/ 84996 w 604604"/>
              <a:gd name="connsiteY7" fmla="*/ 458349 h 534957"/>
              <a:gd name="connsiteX8" fmla="*/ 112785 w 604604"/>
              <a:gd name="connsiteY8" fmla="*/ 430602 h 534957"/>
              <a:gd name="connsiteX9" fmla="*/ 84996 w 604604"/>
              <a:gd name="connsiteY9" fmla="*/ 402971 h 534957"/>
              <a:gd name="connsiteX10" fmla="*/ 84996 w 604604"/>
              <a:gd name="connsiteY10" fmla="*/ 352701 h 534957"/>
              <a:gd name="connsiteX11" fmla="*/ 73252 w 604604"/>
              <a:gd name="connsiteY11" fmla="*/ 364427 h 534957"/>
              <a:gd name="connsiteX12" fmla="*/ 84996 w 604604"/>
              <a:gd name="connsiteY12" fmla="*/ 376269 h 534957"/>
              <a:gd name="connsiteX13" fmla="*/ 96856 w 604604"/>
              <a:gd name="connsiteY13" fmla="*/ 364427 h 534957"/>
              <a:gd name="connsiteX14" fmla="*/ 84996 w 604604"/>
              <a:gd name="connsiteY14" fmla="*/ 352701 h 534957"/>
              <a:gd name="connsiteX15" fmla="*/ 204992 w 604604"/>
              <a:gd name="connsiteY15" fmla="*/ 97028 h 534957"/>
              <a:gd name="connsiteX16" fmla="*/ 594373 w 604604"/>
              <a:gd name="connsiteY16" fmla="*/ 97028 h 534957"/>
              <a:gd name="connsiteX17" fmla="*/ 604604 w 604604"/>
              <a:gd name="connsiteY17" fmla="*/ 107245 h 534957"/>
              <a:gd name="connsiteX18" fmla="*/ 604604 w 604604"/>
              <a:gd name="connsiteY18" fmla="*/ 457402 h 534957"/>
              <a:gd name="connsiteX19" fmla="*/ 594373 w 604604"/>
              <a:gd name="connsiteY19" fmla="*/ 467503 h 534957"/>
              <a:gd name="connsiteX20" fmla="*/ 423808 w 604604"/>
              <a:gd name="connsiteY20" fmla="*/ 467503 h 534957"/>
              <a:gd name="connsiteX21" fmla="*/ 469617 w 604604"/>
              <a:gd name="connsiteY21" fmla="*/ 511737 h 534957"/>
              <a:gd name="connsiteX22" fmla="*/ 472059 w 604604"/>
              <a:gd name="connsiteY22" fmla="*/ 517310 h 534957"/>
              <a:gd name="connsiteX23" fmla="*/ 472059 w 604604"/>
              <a:gd name="connsiteY23" fmla="*/ 527178 h 534957"/>
              <a:gd name="connsiteX24" fmla="*/ 464269 w 604604"/>
              <a:gd name="connsiteY24" fmla="*/ 534957 h 534957"/>
              <a:gd name="connsiteX25" fmla="*/ 229641 w 604604"/>
              <a:gd name="connsiteY25" fmla="*/ 534957 h 534957"/>
              <a:gd name="connsiteX26" fmla="*/ 221851 w 604604"/>
              <a:gd name="connsiteY26" fmla="*/ 527178 h 534957"/>
              <a:gd name="connsiteX27" fmla="*/ 221851 w 604604"/>
              <a:gd name="connsiteY27" fmla="*/ 517310 h 534957"/>
              <a:gd name="connsiteX28" fmla="*/ 224292 w 604604"/>
              <a:gd name="connsiteY28" fmla="*/ 511737 h 534957"/>
              <a:gd name="connsiteX29" fmla="*/ 270102 w 604604"/>
              <a:gd name="connsiteY29" fmla="*/ 467503 h 534957"/>
              <a:gd name="connsiteX30" fmla="*/ 204992 w 604604"/>
              <a:gd name="connsiteY30" fmla="*/ 467503 h 534957"/>
              <a:gd name="connsiteX31" fmla="*/ 204992 w 604604"/>
              <a:gd name="connsiteY31" fmla="*/ 403764 h 534957"/>
              <a:gd name="connsiteX32" fmla="*/ 563445 w 604604"/>
              <a:gd name="connsiteY32" fmla="*/ 403764 h 534957"/>
              <a:gd name="connsiteX33" fmla="*/ 563445 w 604604"/>
              <a:gd name="connsiteY33" fmla="*/ 145558 h 534957"/>
              <a:gd name="connsiteX34" fmla="*/ 204992 w 604604"/>
              <a:gd name="connsiteY34" fmla="*/ 145558 h 534957"/>
              <a:gd name="connsiteX35" fmla="*/ 73601 w 604604"/>
              <a:gd name="connsiteY35" fmla="*/ 61531 h 534957"/>
              <a:gd name="connsiteX36" fmla="*/ 71625 w 604604"/>
              <a:gd name="connsiteY36" fmla="*/ 63505 h 534957"/>
              <a:gd name="connsiteX37" fmla="*/ 71625 w 604604"/>
              <a:gd name="connsiteY37" fmla="*/ 260753 h 534957"/>
              <a:gd name="connsiteX38" fmla="*/ 73601 w 604604"/>
              <a:gd name="connsiteY38" fmla="*/ 262726 h 534957"/>
              <a:gd name="connsiteX39" fmla="*/ 96507 w 604604"/>
              <a:gd name="connsiteY39" fmla="*/ 262726 h 534957"/>
              <a:gd name="connsiteX40" fmla="*/ 98484 w 604604"/>
              <a:gd name="connsiteY40" fmla="*/ 260753 h 534957"/>
              <a:gd name="connsiteX41" fmla="*/ 98484 w 604604"/>
              <a:gd name="connsiteY41" fmla="*/ 63505 h 534957"/>
              <a:gd name="connsiteX42" fmla="*/ 96507 w 604604"/>
              <a:gd name="connsiteY42" fmla="*/ 61531 h 534957"/>
              <a:gd name="connsiteX43" fmla="*/ 12558 w 604604"/>
              <a:gd name="connsiteY43" fmla="*/ 0 h 534957"/>
              <a:gd name="connsiteX44" fmla="*/ 157551 w 604604"/>
              <a:gd name="connsiteY44" fmla="*/ 0 h 534957"/>
              <a:gd name="connsiteX45" fmla="*/ 169992 w 604604"/>
              <a:gd name="connsiteY45" fmla="*/ 12538 h 534957"/>
              <a:gd name="connsiteX46" fmla="*/ 169992 w 604604"/>
              <a:gd name="connsiteY46" fmla="*/ 521970 h 534957"/>
              <a:gd name="connsiteX47" fmla="*/ 157551 w 604604"/>
              <a:gd name="connsiteY47" fmla="*/ 534392 h 534957"/>
              <a:gd name="connsiteX48" fmla="*/ 12558 w 604604"/>
              <a:gd name="connsiteY48" fmla="*/ 534392 h 534957"/>
              <a:gd name="connsiteX49" fmla="*/ 0 w 604604"/>
              <a:gd name="connsiteY49" fmla="*/ 521970 h 534957"/>
              <a:gd name="connsiteX50" fmla="*/ 0 w 604604"/>
              <a:gd name="connsiteY50" fmla="*/ 12538 h 534957"/>
              <a:gd name="connsiteX51" fmla="*/ 12558 w 604604"/>
              <a:gd name="connsiteY51" fmla="*/ 0 h 534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4604" h="534957">
                <a:moveTo>
                  <a:pt x="346955" y="426171"/>
                </a:moveTo>
                <a:cubicBezTo>
                  <a:pt x="340793" y="426171"/>
                  <a:pt x="335677" y="431280"/>
                  <a:pt x="335677" y="437433"/>
                </a:cubicBezTo>
                <a:cubicBezTo>
                  <a:pt x="335677" y="443586"/>
                  <a:pt x="340793" y="448695"/>
                  <a:pt x="346955" y="448695"/>
                </a:cubicBezTo>
                <a:cubicBezTo>
                  <a:pt x="353117" y="448695"/>
                  <a:pt x="358233" y="443586"/>
                  <a:pt x="358233" y="437433"/>
                </a:cubicBezTo>
                <a:cubicBezTo>
                  <a:pt x="358233" y="431280"/>
                  <a:pt x="353117" y="426171"/>
                  <a:pt x="346955" y="426171"/>
                </a:cubicBezTo>
                <a:close/>
                <a:moveTo>
                  <a:pt x="84996" y="402971"/>
                </a:moveTo>
                <a:cubicBezTo>
                  <a:pt x="69764" y="402971"/>
                  <a:pt x="57323" y="415393"/>
                  <a:pt x="57323" y="430602"/>
                </a:cubicBezTo>
                <a:cubicBezTo>
                  <a:pt x="57323" y="445926"/>
                  <a:pt x="69764" y="458349"/>
                  <a:pt x="84996" y="458349"/>
                </a:cubicBezTo>
                <a:cubicBezTo>
                  <a:pt x="100344" y="458349"/>
                  <a:pt x="112785" y="445926"/>
                  <a:pt x="112785" y="430602"/>
                </a:cubicBezTo>
                <a:cubicBezTo>
                  <a:pt x="112785" y="415393"/>
                  <a:pt x="100344" y="402971"/>
                  <a:pt x="84996" y="402971"/>
                </a:cubicBezTo>
                <a:close/>
                <a:moveTo>
                  <a:pt x="84996" y="352701"/>
                </a:moveTo>
                <a:cubicBezTo>
                  <a:pt x="78485" y="352701"/>
                  <a:pt x="73252" y="357925"/>
                  <a:pt x="73252" y="364427"/>
                </a:cubicBezTo>
                <a:cubicBezTo>
                  <a:pt x="73252" y="370928"/>
                  <a:pt x="78485" y="376269"/>
                  <a:pt x="84996" y="376269"/>
                </a:cubicBezTo>
                <a:cubicBezTo>
                  <a:pt x="91507" y="376269"/>
                  <a:pt x="96856" y="370928"/>
                  <a:pt x="96856" y="364427"/>
                </a:cubicBezTo>
                <a:cubicBezTo>
                  <a:pt x="96856" y="357925"/>
                  <a:pt x="91507" y="352701"/>
                  <a:pt x="84996" y="352701"/>
                </a:cubicBezTo>
                <a:close/>
                <a:moveTo>
                  <a:pt x="204992" y="97028"/>
                </a:moveTo>
                <a:lnTo>
                  <a:pt x="594373" y="97028"/>
                </a:lnTo>
                <a:cubicBezTo>
                  <a:pt x="600070" y="97028"/>
                  <a:pt x="604604" y="101556"/>
                  <a:pt x="604604" y="107245"/>
                </a:cubicBezTo>
                <a:lnTo>
                  <a:pt x="604604" y="457402"/>
                </a:lnTo>
                <a:cubicBezTo>
                  <a:pt x="604604" y="462975"/>
                  <a:pt x="600070" y="467503"/>
                  <a:pt x="594373" y="467503"/>
                </a:cubicBezTo>
                <a:lnTo>
                  <a:pt x="423808" y="467503"/>
                </a:lnTo>
                <a:lnTo>
                  <a:pt x="469617" y="511737"/>
                </a:lnTo>
                <a:cubicBezTo>
                  <a:pt x="471245" y="513130"/>
                  <a:pt x="472059" y="515220"/>
                  <a:pt x="472059" y="517310"/>
                </a:cubicBezTo>
                <a:lnTo>
                  <a:pt x="472059" y="527178"/>
                </a:lnTo>
                <a:cubicBezTo>
                  <a:pt x="472059" y="531474"/>
                  <a:pt x="468571" y="534957"/>
                  <a:pt x="464269" y="534957"/>
                </a:cubicBezTo>
                <a:lnTo>
                  <a:pt x="229641" y="534957"/>
                </a:lnTo>
                <a:cubicBezTo>
                  <a:pt x="225339" y="534957"/>
                  <a:pt x="221851" y="531474"/>
                  <a:pt x="221851" y="527178"/>
                </a:cubicBezTo>
                <a:lnTo>
                  <a:pt x="221851" y="517310"/>
                </a:lnTo>
                <a:cubicBezTo>
                  <a:pt x="221851" y="515220"/>
                  <a:pt x="222781" y="513130"/>
                  <a:pt x="224292" y="511737"/>
                </a:cubicBezTo>
                <a:lnTo>
                  <a:pt x="270102" y="467503"/>
                </a:lnTo>
                <a:lnTo>
                  <a:pt x="204992" y="467503"/>
                </a:lnTo>
                <a:lnTo>
                  <a:pt x="204992" y="403764"/>
                </a:lnTo>
                <a:lnTo>
                  <a:pt x="563445" y="403764"/>
                </a:lnTo>
                <a:lnTo>
                  <a:pt x="563445" y="145558"/>
                </a:lnTo>
                <a:lnTo>
                  <a:pt x="204992" y="145558"/>
                </a:lnTo>
                <a:close/>
                <a:moveTo>
                  <a:pt x="73601" y="61531"/>
                </a:moveTo>
                <a:cubicBezTo>
                  <a:pt x="72439" y="61531"/>
                  <a:pt x="71625" y="62460"/>
                  <a:pt x="71625" y="63505"/>
                </a:cubicBezTo>
                <a:lnTo>
                  <a:pt x="71625" y="260753"/>
                </a:lnTo>
                <a:cubicBezTo>
                  <a:pt x="71625" y="261914"/>
                  <a:pt x="72439" y="262726"/>
                  <a:pt x="73601" y="262726"/>
                </a:cubicBezTo>
                <a:lnTo>
                  <a:pt x="96507" y="262726"/>
                </a:lnTo>
                <a:cubicBezTo>
                  <a:pt x="97554" y="262726"/>
                  <a:pt x="98484" y="261914"/>
                  <a:pt x="98484" y="260753"/>
                </a:cubicBezTo>
                <a:lnTo>
                  <a:pt x="98484" y="63505"/>
                </a:lnTo>
                <a:cubicBezTo>
                  <a:pt x="98484" y="62460"/>
                  <a:pt x="97554" y="61531"/>
                  <a:pt x="96507" y="61531"/>
                </a:cubicBezTo>
                <a:close/>
                <a:moveTo>
                  <a:pt x="12558" y="0"/>
                </a:moveTo>
                <a:lnTo>
                  <a:pt x="157551" y="0"/>
                </a:lnTo>
                <a:cubicBezTo>
                  <a:pt x="164411" y="0"/>
                  <a:pt x="169992" y="5689"/>
                  <a:pt x="169992" y="12538"/>
                </a:cubicBezTo>
                <a:lnTo>
                  <a:pt x="169992" y="521970"/>
                </a:lnTo>
                <a:cubicBezTo>
                  <a:pt x="169992" y="528819"/>
                  <a:pt x="164411" y="534392"/>
                  <a:pt x="157551" y="534392"/>
                </a:cubicBezTo>
                <a:lnTo>
                  <a:pt x="12558" y="534392"/>
                </a:lnTo>
                <a:cubicBezTo>
                  <a:pt x="5581" y="534392"/>
                  <a:pt x="0" y="528819"/>
                  <a:pt x="0" y="521970"/>
                </a:cubicBezTo>
                <a:lnTo>
                  <a:pt x="0" y="12538"/>
                </a:lnTo>
                <a:cubicBezTo>
                  <a:pt x="0" y="5689"/>
                  <a:pt x="5581" y="0"/>
                  <a:pt x="12558" y="0"/>
                </a:cubicBezTo>
                <a:close/>
              </a:path>
            </a:pathLst>
          </a:cu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3DFCD97C-3C58-45A7-9BF5-DCDBA3BA0A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3174502"/>
              </p:ext>
            </p:extLst>
          </p:nvPr>
        </p:nvGraphicFramePr>
        <p:xfrm>
          <a:off x="1338417" y="451604"/>
          <a:ext cx="10373896" cy="12345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0607246" imgH="1241884" progId="Excel.Sheet.12">
                  <p:embed/>
                </p:oleObj>
              </mc:Choice>
              <mc:Fallback>
                <p:oleObj name="Worksheet" r:id="rId3" imgW="10607246" imgH="12418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8417" y="451604"/>
                        <a:ext cx="10373896" cy="12345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文本框 30">
            <a:extLst>
              <a:ext uri="{FF2B5EF4-FFF2-40B4-BE49-F238E27FC236}">
                <a16:creationId xmlns:a16="http://schemas.microsoft.com/office/drawing/2014/main" id="{62334745-EC0F-40DA-BA0E-151E8DA9C884}"/>
              </a:ext>
            </a:extLst>
          </p:cNvPr>
          <p:cNvSpPr txBox="1"/>
          <p:nvPr/>
        </p:nvSpPr>
        <p:spPr>
          <a:xfrm>
            <a:off x="4996557" y="1750915"/>
            <a:ext cx="2389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F0"/>
                </a:solidFill>
              </a:rPr>
              <a:t>PDF</a:t>
            </a:r>
            <a:r>
              <a:rPr lang="zh-CN" altLang="en-US" sz="1400" dirty="0">
                <a:solidFill>
                  <a:srgbClr val="00B0F0"/>
                </a:solidFill>
              </a:rPr>
              <a:t>上传文献信息数据字典</a:t>
            </a:r>
          </a:p>
        </p:txBody>
      </p:sp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60443B26-725B-43EF-8553-21D1D2DD5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1126840"/>
              </p:ext>
            </p:extLst>
          </p:nvPr>
        </p:nvGraphicFramePr>
        <p:xfrm>
          <a:off x="1697038" y="2403475"/>
          <a:ext cx="9650412" cy="133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8877275" imgH="1079544" progId="Excel.Sheet.12">
                  <p:embed/>
                </p:oleObj>
              </mc:Choice>
              <mc:Fallback>
                <p:oleObj name="Worksheet" r:id="rId5" imgW="8877275" imgH="107954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97038" y="2403475"/>
                        <a:ext cx="9650412" cy="133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文本框 34">
            <a:extLst>
              <a:ext uri="{FF2B5EF4-FFF2-40B4-BE49-F238E27FC236}">
                <a16:creationId xmlns:a16="http://schemas.microsoft.com/office/drawing/2014/main" id="{F00B1CC4-175E-46C9-A08C-31DF7A91BD9C}"/>
              </a:ext>
            </a:extLst>
          </p:cNvPr>
          <p:cNvSpPr txBox="1"/>
          <p:nvPr/>
        </p:nvSpPr>
        <p:spPr>
          <a:xfrm>
            <a:off x="5203008" y="3837521"/>
            <a:ext cx="1993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信息上传反馈数据字典</a:t>
            </a:r>
          </a:p>
          <a:p>
            <a:endParaRPr lang="zh-CN" altLang="en-US" sz="1400" dirty="0">
              <a:solidFill>
                <a:srgbClr val="00B0F0"/>
              </a:solidFill>
            </a:endParaRPr>
          </a:p>
        </p:txBody>
      </p:sp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2FF6127C-CC7D-4391-98A9-EF6AFA292B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970254"/>
              </p:ext>
            </p:extLst>
          </p:nvPr>
        </p:nvGraphicFramePr>
        <p:xfrm>
          <a:off x="1697115" y="4558670"/>
          <a:ext cx="5584825" cy="142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5585516" imgH="1425086" progId="Excel.Sheet.12">
                  <p:embed/>
                </p:oleObj>
              </mc:Choice>
              <mc:Fallback>
                <p:oleObj name="Worksheet" r:id="rId7" imgW="5585516" imgH="142508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97115" y="4558670"/>
                        <a:ext cx="5584825" cy="142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文本框 37">
            <a:extLst>
              <a:ext uri="{FF2B5EF4-FFF2-40B4-BE49-F238E27FC236}">
                <a16:creationId xmlns:a16="http://schemas.microsoft.com/office/drawing/2014/main" id="{39065018-A791-49F5-889A-5117C0E77BFA}"/>
              </a:ext>
            </a:extLst>
          </p:cNvPr>
          <p:cNvSpPr txBox="1"/>
          <p:nvPr/>
        </p:nvSpPr>
        <p:spPr>
          <a:xfrm>
            <a:off x="8240651" y="5117568"/>
            <a:ext cx="1983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文献信息存储数据字典</a:t>
            </a:r>
          </a:p>
          <a:p>
            <a:endParaRPr lang="zh-CN" altLang="en-US" sz="1400" dirty="0">
              <a:solidFill>
                <a:srgbClr val="00B0F0"/>
              </a:solidFill>
            </a:endParaRPr>
          </a:p>
        </p:txBody>
      </p:sp>
      <p:sp>
        <p:nvSpPr>
          <p:cNvPr id="39" name="等腰三角形 38">
            <a:hlinkClick r:id="rId9" action="ppaction://hlinksldjump"/>
            <a:extLst>
              <a:ext uri="{FF2B5EF4-FFF2-40B4-BE49-F238E27FC236}">
                <a16:creationId xmlns:a16="http://schemas.microsoft.com/office/drawing/2014/main" id="{D8D4722B-7B65-40D2-B449-2C69E48EC754}"/>
              </a:ext>
            </a:extLst>
          </p:cNvPr>
          <p:cNvSpPr/>
          <p:nvPr/>
        </p:nvSpPr>
        <p:spPr>
          <a:xfrm>
            <a:off x="11532093" y="6374167"/>
            <a:ext cx="71022" cy="4571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 rot="18802983">
            <a:off x="284285" y="1742038"/>
            <a:ext cx="952074" cy="1037689"/>
            <a:chOff x="4702355" y="1991759"/>
            <a:chExt cx="2791576" cy="2788954"/>
          </a:xfrm>
        </p:grpSpPr>
        <p:sp>
          <p:nvSpPr>
            <p:cNvPr id="3" name="ValueShape1"/>
            <p:cNvSpPr/>
            <p:nvPr/>
          </p:nvSpPr>
          <p:spPr bwMode="auto">
            <a:xfrm>
              <a:off x="5587286" y="1991759"/>
              <a:ext cx="1020839" cy="882747"/>
            </a:xfrm>
            <a:custGeom>
              <a:avLst/>
              <a:gdLst>
                <a:gd name="T0" fmla="*/ 583 w 1168"/>
                <a:gd name="T1" fmla="*/ 650 h 1010"/>
                <a:gd name="T2" fmla="*/ 792 w 1168"/>
                <a:gd name="T3" fmla="*/ 1010 h 1010"/>
                <a:gd name="T4" fmla="*/ 1168 w 1168"/>
                <a:gd name="T5" fmla="*/ 1010 h 1010"/>
                <a:gd name="T6" fmla="*/ 583 w 1168"/>
                <a:gd name="T7" fmla="*/ 0 h 1010"/>
                <a:gd name="T8" fmla="*/ 0 w 1168"/>
                <a:gd name="T9" fmla="*/ 1010 h 1010"/>
                <a:gd name="T10" fmla="*/ 376 w 1168"/>
                <a:gd name="T11" fmla="*/ 1010 h 1010"/>
                <a:gd name="T12" fmla="*/ 583 w 1168"/>
                <a:gd name="T13" fmla="*/ 65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8" h="1010">
                  <a:moveTo>
                    <a:pt x="583" y="650"/>
                  </a:moveTo>
                  <a:lnTo>
                    <a:pt x="792" y="1010"/>
                  </a:lnTo>
                  <a:lnTo>
                    <a:pt x="1168" y="1010"/>
                  </a:lnTo>
                  <a:lnTo>
                    <a:pt x="583" y="0"/>
                  </a:lnTo>
                  <a:lnTo>
                    <a:pt x="0" y="1010"/>
                  </a:lnTo>
                  <a:lnTo>
                    <a:pt x="376" y="1010"/>
                  </a:lnTo>
                  <a:lnTo>
                    <a:pt x="583" y="6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5550">
                  <a:schemeClr val="bg2">
                    <a:lumMod val="50000"/>
                  </a:schemeClr>
                </a:gs>
                <a:gs pos="100000">
                  <a:srgbClr val="1D1F1F"/>
                </a:gs>
                <a:gs pos="51000">
                  <a:srgbClr val="A48452"/>
                </a:gs>
                <a:gs pos="51000">
                  <a:srgbClr val="1D1F1F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4" name="ValueShape2"/>
            <p:cNvSpPr/>
            <p:nvPr/>
          </p:nvSpPr>
          <p:spPr bwMode="auto">
            <a:xfrm>
              <a:off x="6609437" y="2876690"/>
              <a:ext cx="884494" cy="1019092"/>
            </a:xfrm>
            <a:custGeom>
              <a:avLst/>
              <a:gdLst>
                <a:gd name="T0" fmla="*/ 361 w 1012"/>
                <a:gd name="T1" fmla="*/ 583 h 1166"/>
                <a:gd name="T2" fmla="*/ 0 w 1012"/>
                <a:gd name="T3" fmla="*/ 792 h 1166"/>
                <a:gd name="T4" fmla="*/ 0 w 1012"/>
                <a:gd name="T5" fmla="*/ 1166 h 1166"/>
                <a:gd name="T6" fmla="*/ 1012 w 1012"/>
                <a:gd name="T7" fmla="*/ 583 h 1166"/>
                <a:gd name="T8" fmla="*/ 0 w 1012"/>
                <a:gd name="T9" fmla="*/ 0 h 1166"/>
                <a:gd name="T10" fmla="*/ 0 w 1012"/>
                <a:gd name="T11" fmla="*/ 375 h 1166"/>
                <a:gd name="T12" fmla="*/ 361 w 1012"/>
                <a:gd name="T13" fmla="*/ 583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2" h="1166">
                  <a:moveTo>
                    <a:pt x="361" y="583"/>
                  </a:moveTo>
                  <a:lnTo>
                    <a:pt x="0" y="792"/>
                  </a:lnTo>
                  <a:lnTo>
                    <a:pt x="0" y="1166"/>
                  </a:lnTo>
                  <a:lnTo>
                    <a:pt x="1012" y="583"/>
                  </a:lnTo>
                  <a:lnTo>
                    <a:pt x="0" y="0"/>
                  </a:lnTo>
                  <a:lnTo>
                    <a:pt x="0" y="375"/>
                  </a:lnTo>
                  <a:lnTo>
                    <a:pt x="361" y="583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5257">
                  <a:schemeClr val="bg2">
                    <a:lumMod val="50000"/>
                  </a:schemeClr>
                </a:gs>
                <a:gs pos="100000">
                  <a:srgbClr val="1D1F1F"/>
                </a:gs>
                <a:gs pos="51000">
                  <a:srgbClr val="A48452"/>
                </a:gs>
                <a:gs pos="51000">
                  <a:srgbClr val="1D1F1F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5" name="ValueShape3"/>
            <p:cNvSpPr/>
            <p:nvPr/>
          </p:nvSpPr>
          <p:spPr bwMode="auto">
            <a:xfrm>
              <a:off x="5587286" y="3897966"/>
              <a:ext cx="1020839" cy="882747"/>
            </a:xfrm>
            <a:custGeom>
              <a:avLst/>
              <a:gdLst>
                <a:gd name="T0" fmla="*/ 585 w 1168"/>
                <a:gd name="T1" fmla="*/ 360 h 1010"/>
                <a:gd name="T2" fmla="*/ 376 w 1168"/>
                <a:gd name="T3" fmla="*/ 0 h 1010"/>
                <a:gd name="T4" fmla="*/ 0 w 1168"/>
                <a:gd name="T5" fmla="*/ 0 h 1010"/>
                <a:gd name="T6" fmla="*/ 585 w 1168"/>
                <a:gd name="T7" fmla="*/ 1010 h 1010"/>
                <a:gd name="T8" fmla="*/ 1168 w 1168"/>
                <a:gd name="T9" fmla="*/ 0 h 1010"/>
                <a:gd name="T10" fmla="*/ 794 w 1168"/>
                <a:gd name="T11" fmla="*/ 0 h 1010"/>
                <a:gd name="T12" fmla="*/ 585 w 1168"/>
                <a:gd name="T13" fmla="*/ 36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8" h="1010">
                  <a:moveTo>
                    <a:pt x="585" y="360"/>
                  </a:moveTo>
                  <a:lnTo>
                    <a:pt x="376" y="0"/>
                  </a:lnTo>
                  <a:lnTo>
                    <a:pt x="0" y="0"/>
                  </a:lnTo>
                  <a:lnTo>
                    <a:pt x="585" y="1010"/>
                  </a:lnTo>
                  <a:lnTo>
                    <a:pt x="1168" y="0"/>
                  </a:lnTo>
                  <a:lnTo>
                    <a:pt x="794" y="0"/>
                  </a:lnTo>
                  <a:lnTo>
                    <a:pt x="585" y="36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100000">
                  <a:srgbClr val="1D1F1F"/>
                </a:gs>
                <a:gs pos="53000">
                  <a:srgbClr val="A48452"/>
                </a:gs>
                <a:gs pos="77488">
                  <a:schemeClr val="bg2">
                    <a:lumMod val="50000"/>
                  </a:schemeClr>
                </a:gs>
                <a:gs pos="53000">
                  <a:srgbClr val="1D1F1F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6" name="ValueShape4"/>
            <p:cNvSpPr/>
            <p:nvPr/>
          </p:nvSpPr>
          <p:spPr bwMode="auto">
            <a:xfrm>
              <a:off x="4702355" y="2876690"/>
              <a:ext cx="883621" cy="1019092"/>
            </a:xfrm>
            <a:custGeom>
              <a:avLst/>
              <a:gdLst>
                <a:gd name="T0" fmla="*/ 650 w 1011"/>
                <a:gd name="T1" fmla="*/ 582 h 1166"/>
                <a:gd name="T2" fmla="*/ 1011 w 1011"/>
                <a:gd name="T3" fmla="*/ 374 h 1166"/>
                <a:gd name="T4" fmla="*/ 1011 w 1011"/>
                <a:gd name="T5" fmla="*/ 0 h 1166"/>
                <a:gd name="T6" fmla="*/ 0 w 1011"/>
                <a:gd name="T7" fmla="*/ 582 h 1166"/>
                <a:gd name="T8" fmla="*/ 1011 w 1011"/>
                <a:gd name="T9" fmla="*/ 1166 h 1166"/>
                <a:gd name="T10" fmla="*/ 1011 w 1011"/>
                <a:gd name="T11" fmla="*/ 791 h 1166"/>
                <a:gd name="T12" fmla="*/ 650 w 1011"/>
                <a:gd name="T13" fmla="*/ 582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1" h="1166">
                  <a:moveTo>
                    <a:pt x="650" y="582"/>
                  </a:moveTo>
                  <a:lnTo>
                    <a:pt x="1011" y="374"/>
                  </a:lnTo>
                  <a:lnTo>
                    <a:pt x="1011" y="0"/>
                  </a:lnTo>
                  <a:lnTo>
                    <a:pt x="0" y="582"/>
                  </a:lnTo>
                  <a:lnTo>
                    <a:pt x="1011" y="1166"/>
                  </a:lnTo>
                  <a:lnTo>
                    <a:pt x="1011" y="791"/>
                  </a:lnTo>
                  <a:lnTo>
                    <a:pt x="650" y="58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8877">
                  <a:schemeClr val="bg2">
                    <a:lumMod val="50000"/>
                  </a:schemeClr>
                </a:gs>
                <a:gs pos="100000">
                  <a:srgbClr val="1D1F1F"/>
                </a:gs>
                <a:gs pos="49000">
                  <a:srgbClr val="A48452"/>
                </a:gs>
                <a:gs pos="49000">
                  <a:srgbClr val="1D1F1F"/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rot="16200000">
            <a:off x="10878163" y="6005487"/>
            <a:ext cx="160597" cy="690874"/>
            <a:chOff x="363278" y="389666"/>
            <a:chExt cx="160597" cy="690874"/>
          </a:xfrm>
        </p:grpSpPr>
        <p:sp>
          <p:nvSpPr>
            <p:cNvPr id="35" name="椭圆 34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rgbClr val="1D1F1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1479"/>
          <a:stretch>
            <a:fillRect/>
          </a:stretch>
        </p:blipFill>
        <p:spPr>
          <a:xfrm>
            <a:off x="0" y="0"/>
            <a:ext cx="12191999" cy="1270226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0" y="1235376"/>
            <a:ext cx="12192000" cy="147638"/>
          </a:xfrm>
          <a:prstGeom prst="rect">
            <a:avLst/>
          </a:pr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45" name="Oval 19"/>
          <p:cNvSpPr/>
          <p:nvPr/>
        </p:nvSpPr>
        <p:spPr>
          <a:xfrm>
            <a:off x="639039" y="2138809"/>
            <a:ext cx="241713" cy="237602"/>
          </a:xfrm>
          <a:custGeom>
            <a:avLst/>
            <a:gdLst>
              <a:gd name="connsiteX0" fmla="*/ 254070 w 607524"/>
              <a:gd name="connsiteY0" fmla="*/ 48695 h 606651"/>
              <a:gd name="connsiteX1" fmla="*/ 272191 w 607524"/>
              <a:gd name="connsiteY1" fmla="*/ 54818 h 606651"/>
              <a:gd name="connsiteX2" fmla="*/ 279971 w 607524"/>
              <a:gd name="connsiteY2" fmla="*/ 72274 h 606651"/>
              <a:gd name="connsiteX3" fmla="*/ 279971 w 607524"/>
              <a:gd name="connsiteY3" fmla="*/ 303408 h 606651"/>
              <a:gd name="connsiteX4" fmla="*/ 303675 w 607524"/>
              <a:gd name="connsiteY4" fmla="*/ 327079 h 606651"/>
              <a:gd name="connsiteX5" fmla="*/ 535139 w 607524"/>
              <a:gd name="connsiteY5" fmla="*/ 327079 h 606651"/>
              <a:gd name="connsiteX6" fmla="*/ 552620 w 607524"/>
              <a:gd name="connsiteY6" fmla="*/ 334847 h 606651"/>
              <a:gd name="connsiteX7" fmla="*/ 558752 w 607524"/>
              <a:gd name="connsiteY7" fmla="*/ 352943 h 606651"/>
              <a:gd name="connsiteX8" fmla="*/ 279971 w 607524"/>
              <a:gd name="connsiteY8" fmla="*/ 606651 h 606651"/>
              <a:gd name="connsiteX9" fmla="*/ 0 w 607524"/>
              <a:gd name="connsiteY9" fmla="*/ 327079 h 606651"/>
              <a:gd name="connsiteX10" fmla="*/ 254070 w 607524"/>
              <a:gd name="connsiteY10" fmla="*/ 48695 h 606651"/>
              <a:gd name="connsiteX11" fmla="*/ 369782 w 607524"/>
              <a:gd name="connsiteY11" fmla="*/ 43408 h 606651"/>
              <a:gd name="connsiteX12" fmla="*/ 369782 w 607524"/>
              <a:gd name="connsiteY12" fmla="*/ 237419 h 606651"/>
              <a:gd name="connsiteX13" fmla="*/ 564065 w 607524"/>
              <a:gd name="connsiteY13" fmla="*/ 237419 h 606651"/>
              <a:gd name="connsiteX14" fmla="*/ 369782 w 607524"/>
              <a:gd name="connsiteY14" fmla="*/ 43408 h 606651"/>
              <a:gd name="connsiteX15" fmla="*/ 352395 w 607524"/>
              <a:gd name="connsiteY15" fmla="*/ 0 h 606651"/>
              <a:gd name="connsiteX16" fmla="*/ 354591 w 607524"/>
              <a:gd name="connsiteY16" fmla="*/ 91 h 606651"/>
              <a:gd name="connsiteX17" fmla="*/ 607442 w 607524"/>
              <a:gd name="connsiteY17" fmla="*/ 252589 h 606651"/>
              <a:gd name="connsiteX18" fmla="*/ 601311 w 607524"/>
              <a:gd name="connsiteY18" fmla="*/ 270683 h 606651"/>
              <a:gd name="connsiteX19" fmla="*/ 583832 w 607524"/>
              <a:gd name="connsiteY19" fmla="*/ 278451 h 606651"/>
              <a:gd name="connsiteX20" fmla="*/ 352395 w 607524"/>
              <a:gd name="connsiteY20" fmla="*/ 278451 h 606651"/>
              <a:gd name="connsiteX21" fmla="*/ 328693 w 607524"/>
              <a:gd name="connsiteY21" fmla="*/ 254782 h 606651"/>
              <a:gd name="connsiteX22" fmla="*/ 328693 w 607524"/>
              <a:gd name="connsiteY22" fmla="*/ 23669 h 606651"/>
              <a:gd name="connsiteX23" fmla="*/ 336380 w 607524"/>
              <a:gd name="connsiteY23" fmla="*/ 6214 h 606651"/>
              <a:gd name="connsiteX24" fmla="*/ 352395 w 607524"/>
              <a:gd name="connsiteY24" fmla="*/ 0 h 606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07524" h="606651">
                <a:moveTo>
                  <a:pt x="254070" y="48695"/>
                </a:moveTo>
                <a:cubicBezTo>
                  <a:pt x="260659" y="48055"/>
                  <a:pt x="267249" y="50248"/>
                  <a:pt x="272191" y="54818"/>
                </a:cubicBezTo>
                <a:cubicBezTo>
                  <a:pt x="277134" y="59296"/>
                  <a:pt x="279971" y="65603"/>
                  <a:pt x="279971" y="72274"/>
                </a:cubicBezTo>
                <a:lnTo>
                  <a:pt x="279971" y="303408"/>
                </a:lnTo>
                <a:cubicBezTo>
                  <a:pt x="279971" y="316477"/>
                  <a:pt x="290588" y="327079"/>
                  <a:pt x="303675" y="327079"/>
                </a:cubicBezTo>
                <a:lnTo>
                  <a:pt x="535139" y="327079"/>
                </a:lnTo>
                <a:cubicBezTo>
                  <a:pt x="541820" y="327079"/>
                  <a:pt x="548135" y="329912"/>
                  <a:pt x="552620" y="334847"/>
                </a:cubicBezTo>
                <a:cubicBezTo>
                  <a:pt x="557104" y="339783"/>
                  <a:pt x="559301" y="346363"/>
                  <a:pt x="558752" y="352943"/>
                </a:cubicBezTo>
                <a:cubicBezTo>
                  <a:pt x="545664" y="495243"/>
                  <a:pt x="425860" y="606651"/>
                  <a:pt x="279971" y="606651"/>
                </a:cubicBezTo>
                <a:cubicBezTo>
                  <a:pt x="125387" y="606651"/>
                  <a:pt x="0" y="481442"/>
                  <a:pt x="0" y="327079"/>
                </a:cubicBezTo>
                <a:cubicBezTo>
                  <a:pt x="0" y="181398"/>
                  <a:pt x="111567" y="61764"/>
                  <a:pt x="254070" y="48695"/>
                </a:cubicBezTo>
                <a:close/>
                <a:moveTo>
                  <a:pt x="369782" y="43408"/>
                </a:moveTo>
                <a:lnTo>
                  <a:pt x="369782" y="237419"/>
                </a:lnTo>
                <a:lnTo>
                  <a:pt x="564065" y="237419"/>
                </a:lnTo>
                <a:cubicBezTo>
                  <a:pt x="546860" y="138357"/>
                  <a:pt x="468891" y="60497"/>
                  <a:pt x="369782" y="43408"/>
                </a:cubicBezTo>
                <a:close/>
                <a:moveTo>
                  <a:pt x="352395" y="0"/>
                </a:moveTo>
                <a:cubicBezTo>
                  <a:pt x="353127" y="0"/>
                  <a:pt x="353859" y="0"/>
                  <a:pt x="354591" y="91"/>
                </a:cubicBezTo>
                <a:cubicBezTo>
                  <a:pt x="488475" y="12337"/>
                  <a:pt x="595088" y="118892"/>
                  <a:pt x="607442" y="252589"/>
                </a:cubicBezTo>
                <a:cubicBezTo>
                  <a:pt x="607991" y="259169"/>
                  <a:pt x="605795" y="265840"/>
                  <a:pt x="601311" y="270683"/>
                </a:cubicBezTo>
                <a:cubicBezTo>
                  <a:pt x="596826" y="275618"/>
                  <a:pt x="590512" y="278451"/>
                  <a:pt x="583832" y="278451"/>
                </a:cubicBezTo>
                <a:lnTo>
                  <a:pt x="352395" y="278451"/>
                </a:lnTo>
                <a:cubicBezTo>
                  <a:pt x="339309" y="278451"/>
                  <a:pt x="328693" y="267850"/>
                  <a:pt x="328693" y="254782"/>
                </a:cubicBezTo>
                <a:lnTo>
                  <a:pt x="328693" y="23669"/>
                </a:lnTo>
                <a:cubicBezTo>
                  <a:pt x="328693" y="16998"/>
                  <a:pt x="331530" y="10692"/>
                  <a:pt x="336380" y="6214"/>
                </a:cubicBezTo>
                <a:cubicBezTo>
                  <a:pt x="340864" y="2193"/>
                  <a:pt x="346538" y="0"/>
                  <a:pt x="352395" y="0"/>
                </a:cubicBezTo>
                <a:close/>
              </a:path>
            </a:pathLst>
          </a:cu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D65A4FDA-5159-4EAE-8C4A-34BB7A7E38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0892734"/>
              </p:ext>
            </p:extLst>
          </p:nvPr>
        </p:nvGraphicFramePr>
        <p:xfrm>
          <a:off x="1490025" y="1722037"/>
          <a:ext cx="9630358" cy="14828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8458020" imgH="1241884" progId="Excel.Sheet.12">
                  <p:embed/>
                </p:oleObj>
              </mc:Choice>
              <mc:Fallback>
                <p:oleObj name="Worksheet" r:id="rId5" imgW="8458020" imgH="12418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90025" y="1722037"/>
                        <a:ext cx="9630358" cy="14828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75DD9F9B-B6A3-4FC4-9960-A8F4F93BB860}"/>
              </a:ext>
            </a:extLst>
          </p:cNvPr>
          <p:cNvSpPr txBox="1"/>
          <p:nvPr/>
        </p:nvSpPr>
        <p:spPr>
          <a:xfrm>
            <a:off x="5160702" y="3295630"/>
            <a:ext cx="210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文献信息查询数据字典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B39EEBB-712B-4F2E-A64C-A07595A76F58}"/>
              </a:ext>
            </a:extLst>
          </p:cNvPr>
          <p:cNvSpPr txBox="1"/>
          <p:nvPr/>
        </p:nvSpPr>
        <p:spPr>
          <a:xfrm>
            <a:off x="5160701" y="5796599"/>
            <a:ext cx="2018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文献信息收藏数据字典</a:t>
            </a:r>
          </a:p>
          <a:p>
            <a:endParaRPr lang="zh-CN" altLang="en-US" sz="1400" dirty="0">
              <a:solidFill>
                <a:srgbClr val="00B0F0"/>
              </a:solidFill>
            </a:endParaRPr>
          </a:p>
        </p:txBody>
      </p:sp>
      <p:graphicFrame>
        <p:nvGraphicFramePr>
          <p:cNvPr id="41" name="对象 40">
            <a:extLst>
              <a:ext uri="{FF2B5EF4-FFF2-40B4-BE49-F238E27FC236}">
                <a16:creationId xmlns:a16="http://schemas.microsoft.com/office/drawing/2014/main" id="{09053290-80C1-4FBE-BDB0-174555AE8D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0024022"/>
              </p:ext>
            </p:extLst>
          </p:nvPr>
        </p:nvGraphicFramePr>
        <p:xfrm>
          <a:off x="541537" y="4087077"/>
          <a:ext cx="11532093" cy="1618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10515755" imgH="1417228" progId="Excel.Sheet.12">
                  <p:embed/>
                </p:oleObj>
              </mc:Choice>
              <mc:Fallback>
                <p:oleObj name="Worksheet" r:id="rId7" imgW="10515755" imgH="141722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1537" y="4087077"/>
                        <a:ext cx="11532093" cy="16187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" name="等腰三角形 49">
            <a:hlinkClick r:id="rId9" action="ppaction://hlinksldjump"/>
            <a:extLst>
              <a:ext uri="{FF2B5EF4-FFF2-40B4-BE49-F238E27FC236}">
                <a16:creationId xmlns:a16="http://schemas.microsoft.com/office/drawing/2014/main" id="{92E23560-6B1D-4744-92FA-31A82D2657C1}"/>
              </a:ext>
            </a:extLst>
          </p:cNvPr>
          <p:cNvSpPr/>
          <p:nvPr/>
        </p:nvSpPr>
        <p:spPr>
          <a:xfrm>
            <a:off x="11416683" y="6309079"/>
            <a:ext cx="71022" cy="7690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3726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 rot="18802983">
            <a:off x="284285" y="1742038"/>
            <a:ext cx="952074" cy="1037689"/>
            <a:chOff x="4702355" y="1991759"/>
            <a:chExt cx="2791576" cy="2788954"/>
          </a:xfrm>
        </p:grpSpPr>
        <p:sp>
          <p:nvSpPr>
            <p:cNvPr id="3" name="ValueShape1"/>
            <p:cNvSpPr/>
            <p:nvPr/>
          </p:nvSpPr>
          <p:spPr bwMode="auto">
            <a:xfrm>
              <a:off x="5587286" y="1991759"/>
              <a:ext cx="1020839" cy="882747"/>
            </a:xfrm>
            <a:custGeom>
              <a:avLst/>
              <a:gdLst>
                <a:gd name="T0" fmla="*/ 583 w 1168"/>
                <a:gd name="T1" fmla="*/ 650 h 1010"/>
                <a:gd name="T2" fmla="*/ 792 w 1168"/>
                <a:gd name="T3" fmla="*/ 1010 h 1010"/>
                <a:gd name="T4" fmla="*/ 1168 w 1168"/>
                <a:gd name="T5" fmla="*/ 1010 h 1010"/>
                <a:gd name="T6" fmla="*/ 583 w 1168"/>
                <a:gd name="T7" fmla="*/ 0 h 1010"/>
                <a:gd name="T8" fmla="*/ 0 w 1168"/>
                <a:gd name="T9" fmla="*/ 1010 h 1010"/>
                <a:gd name="T10" fmla="*/ 376 w 1168"/>
                <a:gd name="T11" fmla="*/ 1010 h 1010"/>
                <a:gd name="T12" fmla="*/ 583 w 1168"/>
                <a:gd name="T13" fmla="*/ 65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8" h="1010">
                  <a:moveTo>
                    <a:pt x="583" y="650"/>
                  </a:moveTo>
                  <a:lnTo>
                    <a:pt x="792" y="1010"/>
                  </a:lnTo>
                  <a:lnTo>
                    <a:pt x="1168" y="1010"/>
                  </a:lnTo>
                  <a:lnTo>
                    <a:pt x="583" y="0"/>
                  </a:lnTo>
                  <a:lnTo>
                    <a:pt x="0" y="1010"/>
                  </a:lnTo>
                  <a:lnTo>
                    <a:pt x="376" y="1010"/>
                  </a:lnTo>
                  <a:lnTo>
                    <a:pt x="583" y="6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5550">
                  <a:schemeClr val="bg2">
                    <a:lumMod val="50000"/>
                  </a:schemeClr>
                </a:gs>
                <a:gs pos="100000">
                  <a:srgbClr val="1D1F1F"/>
                </a:gs>
                <a:gs pos="51000">
                  <a:srgbClr val="A48452"/>
                </a:gs>
                <a:gs pos="51000">
                  <a:srgbClr val="1D1F1F"/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4" name="ValueShape2"/>
            <p:cNvSpPr/>
            <p:nvPr/>
          </p:nvSpPr>
          <p:spPr bwMode="auto">
            <a:xfrm>
              <a:off x="6609437" y="2876690"/>
              <a:ext cx="884494" cy="1019092"/>
            </a:xfrm>
            <a:custGeom>
              <a:avLst/>
              <a:gdLst>
                <a:gd name="T0" fmla="*/ 361 w 1012"/>
                <a:gd name="T1" fmla="*/ 583 h 1166"/>
                <a:gd name="T2" fmla="*/ 0 w 1012"/>
                <a:gd name="T3" fmla="*/ 792 h 1166"/>
                <a:gd name="T4" fmla="*/ 0 w 1012"/>
                <a:gd name="T5" fmla="*/ 1166 h 1166"/>
                <a:gd name="T6" fmla="*/ 1012 w 1012"/>
                <a:gd name="T7" fmla="*/ 583 h 1166"/>
                <a:gd name="T8" fmla="*/ 0 w 1012"/>
                <a:gd name="T9" fmla="*/ 0 h 1166"/>
                <a:gd name="T10" fmla="*/ 0 w 1012"/>
                <a:gd name="T11" fmla="*/ 375 h 1166"/>
                <a:gd name="T12" fmla="*/ 361 w 1012"/>
                <a:gd name="T13" fmla="*/ 583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2" h="1166">
                  <a:moveTo>
                    <a:pt x="361" y="583"/>
                  </a:moveTo>
                  <a:lnTo>
                    <a:pt x="0" y="792"/>
                  </a:lnTo>
                  <a:lnTo>
                    <a:pt x="0" y="1166"/>
                  </a:lnTo>
                  <a:lnTo>
                    <a:pt x="1012" y="583"/>
                  </a:lnTo>
                  <a:lnTo>
                    <a:pt x="0" y="0"/>
                  </a:lnTo>
                  <a:lnTo>
                    <a:pt x="0" y="375"/>
                  </a:lnTo>
                  <a:lnTo>
                    <a:pt x="361" y="583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5257">
                  <a:schemeClr val="bg2">
                    <a:lumMod val="50000"/>
                  </a:schemeClr>
                </a:gs>
                <a:gs pos="100000">
                  <a:srgbClr val="1D1F1F"/>
                </a:gs>
                <a:gs pos="51000">
                  <a:srgbClr val="A48452"/>
                </a:gs>
                <a:gs pos="51000">
                  <a:srgbClr val="1D1F1F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5" name="ValueShape3"/>
            <p:cNvSpPr/>
            <p:nvPr/>
          </p:nvSpPr>
          <p:spPr bwMode="auto">
            <a:xfrm>
              <a:off x="5587286" y="3897966"/>
              <a:ext cx="1020839" cy="882747"/>
            </a:xfrm>
            <a:custGeom>
              <a:avLst/>
              <a:gdLst>
                <a:gd name="T0" fmla="*/ 585 w 1168"/>
                <a:gd name="T1" fmla="*/ 360 h 1010"/>
                <a:gd name="T2" fmla="*/ 376 w 1168"/>
                <a:gd name="T3" fmla="*/ 0 h 1010"/>
                <a:gd name="T4" fmla="*/ 0 w 1168"/>
                <a:gd name="T5" fmla="*/ 0 h 1010"/>
                <a:gd name="T6" fmla="*/ 585 w 1168"/>
                <a:gd name="T7" fmla="*/ 1010 h 1010"/>
                <a:gd name="T8" fmla="*/ 1168 w 1168"/>
                <a:gd name="T9" fmla="*/ 0 h 1010"/>
                <a:gd name="T10" fmla="*/ 794 w 1168"/>
                <a:gd name="T11" fmla="*/ 0 h 1010"/>
                <a:gd name="T12" fmla="*/ 585 w 1168"/>
                <a:gd name="T13" fmla="*/ 36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8" h="1010">
                  <a:moveTo>
                    <a:pt x="585" y="360"/>
                  </a:moveTo>
                  <a:lnTo>
                    <a:pt x="376" y="0"/>
                  </a:lnTo>
                  <a:lnTo>
                    <a:pt x="0" y="0"/>
                  </a:lnTo>
                  <a:lnTo>
                    <a:pt x="585" y="1010"/>
                  </a:lnTo>
                  <a:lnTo>
                    <a:pt x="1168" y="0"/>
                  </a:lnTo>
                  <a:lnTo>
                    <a:pt x="794" y="0"/>
                  </a:lnTo>
                  <a:lnTo>
                    <a:pt x="585" y="36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100000">
                  <a:srgbClr val="1D1F1F"/>
                </a:gs>
                <a:gs pos="53000">
                  <a:srgbClr val="A48452"/>
                </a:gs>
                <a:gs pos="77488">
                  <a:schemeClr val="bg2">
                    <a:lumMod val="50000"/>
                  </a:schemeClr>
                </a:gs>
                <a:gs pos="53000">
                  <a:srgbClr val="1D1F1F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6" name="ValueShape4"/>
            <p:cNvSpPr/>
            <p:nvPr/>
          </p:nvSpPr>
          <p:spPr bwMode="auto">
            <a:xfrm>
              <a:off x="4702355" y="2876690"/>
              <a:ext cx="883621" cy="1019092"/>
            </a:xfrm>
            <a:custGeom>
              <a:avLst/>
              <a:gdLst>
                <a:gd name="T0" fmla="*/ 650 w 1011"/>
                <a:gd name="T1" fmla="*/ 582 h 1166"/>
                <a:gd name="T2" fmla="*/ 1011 w 1011"/>
                <a:gd name="T3" fmla="*/ 374 h 1166"/>
                <a:gd name="T4" fmla="*/ 1011 w 1011"/>
                <a:gd name="T5" fmla="*/ 0 h 1166"/>
                <a:gd name="T6" fmla="*/ 0 w 1011"/>
                <a:gd name="T7" fmla="*/ 582 h 1166"/>
                <a:gd name="T8" fmla="*/ 1011 w 1011"/>
                <a:gd name="T9" fmla="*/ 1166 h 1166"/>
                <a:gd name="T10" fmla="*/ 1011 w 1011"/>
                <a:gd name="T11" fmla="*/ 791 h 1166"/>
                <a:gd name="T12" fmla="*/ 650 w 1011"/>
                <a:gd name="T13" fmla="*/ 582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1" h="1166">
                  <a:moveTo>
                    <a:pt x="650" y="582"/>
                  </a:moveTo>
                  <a:lnTo>
                    <a:pt x="1011" y="374"/>
                  </a:lnTo>
                  <a:lnTo>
                    <a:pt x="1011" y="0"/>
                  </a:lnTo>
                  <a:lnTo>
                    <a:pt x="0" y="582"/>
                  </a:lnTo>
                  <a:lnTo>
                    <a:pt x="1011" y="1166"/>
                  </a:lnTo>
                  <a:lnTo>
                    <a:pt x="1011" y="791"/>
                  </a:lnTo>
                  <a:lnTo>
                    <a:pt x="650" y="58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6CEAB"/>
                </a:gs>
                <a:gs pos="78877">
                  <a:schemeClr val="bg2">
                    <a:lumMod val="50000"/>
                  </a:schemeClr>
                </a:gs>
                <a:gs pos="100000">
                  <a:srgbClr val="1D1F1F"/>
                </a:gs>
                <a:gs pos="49000">
                  <a:srgbClr val="A48452"/>
                </a:gs>
                <a:gs pos="49000">
                  <a:srgbClr val="1D1F1F"/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rot="16200000">
            <a:off x="10878163" y="6005487"/>
            <a:ext cx="160597" cy="690874"/>
            <a:chOff x="363278" y="389666"/>
            <a:chExt cx="160597" cy="690874"/>
          </a:xfrm>
        </p:grpSpPr>
        <p:sp>
          <p:nvSpPr>
            <p:cNvPr id="35" name="椭圆 34"/>
            <p:cNvSpPr/>
            <p:nvPr/>
          </p:nvSpPr>
          <p:spPr>
            <a:xfrm>
              <a:off x="363278" y="389666"/>
              <a:ext cx="160597" cy="160597"/>
            </a:xfrm>
            <a:prstGeom prst="ellipse">
              <a:avLst/>
            </a:prstGeom>
            <a:solidFill>
              <a:srgbClr val="E6CEAB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63278" y="654804"/>
              <a:ext cx="160597" cy="160597"/>
            </a:xfrm>
            <a:prstGeom prst="ellipse">
              <a:avLst/>
            </a:prstGeom>
            <a:solidFill>
              <a:srgbClr val="A4845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63278" y="919943"/>
              <a:ext cx="160597" cy="160597"/>
            </a:xfrm>
            <a:prstGeom prst="ellipse">
              <a:avLst/>
            </a:prstGeom>
            <a:solidFill>
              <a:srgbClr val="1D1F1F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1479"/>
          <a:stretch>
            <a:fillRect/>
          </a:stretch>
        </p:blipFill>
        <p:spPr>
          <a:xfrm>
            <a:off x="0" y="0"/>
            <a:ext cx="12191999" cy="1270226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0" y="1235376"/>
            <a:ext cx="12192000" cy="147638"/>
          </a:xfrm>
          <a:prstGeom prst="rect">
            <a:avLst/>
          </a:pr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45" name="Oval 19"/>
          <p:cNvSpPr/>
          <p:nvPr/>
        </p:nvSpPr>
        <p:spPr>
          <a:xfrm>
            <a:off x="639039" y="2138809"/>
            <a:ext cx="241713" cy="237602"/>
          </a:xfrm>
          <a:custGeom>
            <a:avLst/>
            <a:gdLst>
              <a:gd name="connsiteX0" fmla="*/ 254070 w 607524"/>
              <a:gd name="connsiteY0" fmla="*/ 48695 h 606651"/>
              <a:gd name="connsiteX1" fmla="*/ 272191 w 607524"/>
              <a:gd name="connsiteY1" fmla="*/ 54818 h 606651"/>
              <a:gd name="connsiteX2" fmla="*/ 279971 w 607524"/>
              <a:gd name="connsiteY2" fmla="*/ 72274 h 606651"/>
              <a:gd name="connsiteX3" fmla="*/ 279971 w 607524"/>
              <a:gd name="connsiteY3" fmla="*/ 303408 h 606651"/>
              <a:gd name="connsiteX4" fmla="*/ 303675 w 607524"/>
              <a:gd name="connsiteY4" fmla="*/ 327079 h 606651"/>
              <a:gd name="connsiteX5" fmla="*/ 535139 w 607524"/>
              <a:gd name="connsiteY5" fmla="*/ 327079 h 606651"/>
              <a:gd name="connsiteX6" fmla="*/ 552620 w 607524"/>
              <a:gd name="connsiteY6" fmla="*/ 334847 h 606651"/>
              <a:gd name="connsiteX7" fmla="*/ 558752 w 607524"/>
              <a:gd name="connsiteY7" fmla="*/ 352943 h 606651"/>
              <a:gd name="connsiteX8" fmla="*/ 279971 w 607524"/>
              <a:gd name="connsiteY8" fmla="*/ 606651 h 606651"/>
              <a:gd name="connsiteX9" fmla="*/ 0 w 607524"/>
              <a:gd name="connsiteY9" fmla="*/ 327079 h 606651"/>
              <a:gd name="connsiteX10" fmla="*/ 254070 w 607524"/>
              <a:gd name="connsiteY10" fmla="*/ 48695 h 606651"/>
              <a:gd name="connsiteX11" fmla="*/ 369782 w 607524"/>
              <a:gd name="connsiteY11" fmla="*/ 43408 h 606651"/>
              <a:gd name="connsiteX12" fmla="*/ 369782 w 607524"/>
              <a:gd name="connsiteY12" fmla="*/ 237419 h 606651"/>
              <a:gd name="connsiteX13" fmla="*/ 564065 w 607524"/>
              <a:gd name="connsiteY13" fmla="*/ 237419 h 606651"/>
              <a:gd name="connsiteX14" fmla="*/ 369782 w 607524"/>
              <a:gd name="connsiteY14" fmla="*/ 43408 h 606651"/>
              <a:gd name="connsiteX15" fmla="*/ 352395 w 607524"/>
              <a:gd name="connsiteY15" fmla="*/ 0 h 606651"/>
              <a:gd name="connsiteX16" fmla="*/ 354591 w 607524"/>
              <a:gd name="connsiteY16" fmla="*/ 91 h 606651"/>
              <a:gd name="connsiteX17" fmla="*/ 607442 w 607524"/>
              <a:gd name="connsiteY17" fmla="*/ 252589 h 606651"/>
              <a:gd name="connsiteX18" fmla="*/ 601311 w 607524"/>
              <a:gd name="connsiteY18" fmla="*/ 270683 h 606651"/>
              <a:gd name="connsiteX19" fmla="*/ 583832 w 607524"/>
              <a:gd name="connsiteY19" fmla="*/ 278451 h 606651"/>
              <a:gd name="connsiteX20" fmla="*/ 352395 w 607524"/>
              <a:gd name="connsiteY20" fmla="*/ 278451 h 606651"/>
              <a:gd name="connsiteX21" fmla="*/ 328693 w 607524"/>
              <a:gd name="connsiteY21" fmla="*/ 254782 h 606651"/>
              <a:gd name="connsiteX22" fmla="*/ 328693 w 607524"/>
              <a:gd name="connsiteY22" fmla="*/ 23669 h 606651"/>
              <a:gd name="connsiteX23" fmla="*/ 336380 w 607524"/>
              <a:gd name="connsiteY23" fmla="*/ 6214 h 606651"/>
              <a:gd name="connsiteX24" fmla="*/ 352395 w 607524"/>
              <a:gd name="connsiteY24" fmla="*/ 0 h 606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07524" h="606651">
                <a:moveTo>
                  <a:pt x="254070" y="48695"/>
                </a:moveTo>
                <a:cubicBezTo>
                  <a:pt x="260659" y="48055"/>
                  <a:pt x="267249" y="50248"/>
                  <a:pt x="272191" y="54818"/>
                </a:cubicBezTo>
                <a:cubicBezTo>
                  <a:pt x="277134" y="59296"/>
                  <a:pt x="279971" y="65603"/>
                  <a:pt x="279971" y="72274"/>
                </a:cubicBezTo>
                <a:lnTo>
                  <a:pt x="279971" y="303408"/>
                </a:lnTo>
                <a:cubicBezTo>
                  <a:pt x="279971" y="316477"/>
                  <a:pt x="290588" y="327079"/>
                  <a:pt x="303675" y="327079"/>
                </a:cubicBezTo>
                <a:lnTo>
                  <a:pt x="535139" y="327079"/>
                </a:lnTo>
                <a:cubicBezTo>
                  <a:pt x="541820" y="327079"/>
                  <a:pt x="548135" y="329912"/>
                  <a:pt x="552620" y="334847"/>
                </a:cubicBezTo>
                <a:cubicBezTo>
                  <a:pt x="557104" y="339783"/>
                  <a:pt x="559301" y="346363"/>
                  <a:pt x="558752" y="352943"/>
                </a:cubicBezTo>
                <a:cubicBezTo>
                  <a:pt x="545664" y="495243"/>
                  <a:pt x="425860" y="606651"/>
                  <a:pt x="279971" y="606651"/>
                </a:cubicBezTo>
                <a:cubicBezTo>
                  <a:pt x="125387" y="606651"/>
                  <a:pt x="0" y="481442"/>
                  <a:pt x="0" y="327079"/>
                </a:cubicBezTo>
                <a:cubicBezTo>
                  <a:pt x="0" y="181398"/>
                  <a:pt x="111567" y="61764"/>
                  <a:pt x="254070" y="48695"/>
                </a:cubicBezTo>
                <a:close/>
                <a:moveTo>
                  <a:pt x="369782" y="43408"/>
                </a:moveTo>
                <a:lnTo>
                  <a:pt x="369782" y="237419"/>
                </a:lnTo>
                <a:lnTo>
                  <a:pt x="564065" y="237419"/>
                </a:lnTo>
                <a:cubicBezTo>
                  <a:pt x="546860" y="138357"/>
                  <a:pt x="468891" y="60497"/>
                  <a:pt x="369782" y="43408"/>
                </a:cubicBezTo>
                <a:close/>
                <a:moveTo>
                  <a:pt x="352395" y="0"/>
                </a:moveTo>
                <a:cubicBezTo>
                  <a:pt x="353127" y="0"/>
                  <a:pt x="353859" y="0"/>
                  <a:pt x="354591" y="91"/>
                </a:cubicBezTo>
                <a:cubicBezTo>
                  <a:pt x="488475" y="12337"/>
                  <a:pt x="595088" y="118892"/>
                  <a:pt x="607442" y="252589"/>
                </a:cubicBezTo>
                <a:cubicBezTo>
                  <a:pt x="607991" y="259169"/>
                  <a:pt x="605795" y="265840"/>
                  <a:pt x="601311" y="270683"/>
                </a:cubicBezTo>
                <a:cubicBezTo>
                  <a:pt x="596826" y="275618"/>
                  <a:pt x="590512" y="278451"/>
                  <a:pt x="583832" y="278451"/>
                </a:cubicBezTo>
                <a:lnTo>
                  <a:pt x="352395" y="278451"/>
                </a:lnTo>
                <a:cubicBezTo>
                  <a:pt x="339309" y="278451"/>
                  <a:pt x="328693" y="267850"/>
                  <a:pt x="328693" y="254782"/>
                </a:cubicBezTo>
                <a:lnTo>
                  <a:pt x="328693" y="23669"/>
                </a:lnTo>
                <a:cubicBezTo>
                  <a:pt x="328693" y="16998"/>
                  <a:pt x="331530" y="10692"/>
                  <a:pt x="336380" y="6214"/>
                </a:cubicBezTo>
                <a:cubicBezTo>
                  <a:pt x="340864" y="2193"/>
                  <a:pt x="346538" y="0"/>
                  <a:pt x="352395" y="0"/>
                </a:cubicBezTo>
                <a:close/>
              </a:path>
            </a:pathLst>
          </a:custGeom>
          <a:gradFill flip="none" rotWithShape="1">
            <a:gsLst>
              <a:gs pos="31110">
                <a:schemeClr val="bg2">
                  <a:lumMod val="50000"/>
                </a:schemeClr>
              </a:gs>
              <a:gs pos="0">
                <a:srgbClr val="1D1F1F"/>
              </a:gs>
              <a:gs pos="83893">
                <a:schemeClr val="bg2">
                  <a:lumMod val="50000"/>
                </a:schemeClr>
              </a:gs>
              <a:gs pos="61000">
                <a:srgbClr val="1D1F1F"/>
              </a:gs>
              <a:gs pos="100000">
                <a:srgbClr val="1D1F1F"/>
              </a:gs>
            </a:gsLst>
            <a:lin ang="2700000" scaled="1"/>
            <a:tileRect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DD9F9B-B6A3-4FC4-9960-A8F4F93BB860}"/>
              </a:ext>
            </a:extLst>
          </p:cNvPr>
          <p:cNvSpPr txBox="1"/>
          <p:nvPr/>
        </p:nvSpPr>
        <p:spPr>
          <a:xfrm>
            <a:off x="5160702" y="3121223"/>
            <a:ext cx="1870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收藏夹查询数据字典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FB39EEBB-712B-4F2E-A64C-A07595A76F58}"/>
              </a:ext>
            </a:extLst>
          </p:cNvPr>
          <p:cNvSpPr txBox="1"/>
          <p:nvPr/>
        </p:nvSpPr>
        <p:spPr>
          <a:xfrm>
            <a:off x="5160702" y="5494525"/>
            <a:ext cx="1870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批量导出数据字典</a:t>
            </a: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179C0A99-1ED4-40D4-AF09-873BFE11F4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0390587"/>
              </p:ext>
            </p:extLst>
          </p:nvPr>
        </p:nvGraphicFramePr>
        <p:xfrm>
          <a:off x="1638456" y="1614179"/>
          <a:ext cx="8589164" cy="1491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8160878" imgH="1417228" progId="Excel.Sheet.12">
                  <p:embed/>
                </p:oleObj>
              </mc:Choice>
              <mc:Fallback>
                <p:oleObj name="Worksheet" r:id="rId5" imgW="8160878" imgH="1417228" progId="Excel.Shee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EB354E9-683E-4867-AE50-5844D20A80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38456" y="1614179"/>
                        <a:ext cx="8589164" cy="14919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E31B94BC-7D73-4BC0-9A3E-6193833BE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0832983"/>
              </p:ext>
            </p:extLst>
          </p:nvPr>
        </p:nvGraphicFramePr>
        <p:xfrm>
          <a:off x="831213" y="3869903"/>
          <a:ext cx="10312089" cy="1491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9578173" imgH="1241884" progId="Excel.Sheet.12">
                  <p:embed/>
                </p:oleObj>
              </mc:Choice>
              <mc:Fallback>
                <p:oleObj name="Worksheet" r:id="rId7" imgW="9578173" imgH="12418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1213" y="3869903"/>
                        <a:ext cx="10312089" cy="1491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9459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981075" y="1284418"/>
            <a:ext cx="3124299" cy="526793"/>
            <a:chOff x="981075" y="1755152"/>
            <a:chExt cx="3124299" cy="526793"/>
          </a:xfrm>
        </p:grpSpPr>
        <p:sp>
          <p:nvSpPr>
            <p:cNvPr id="5" name="文本框 4"/>
            <p:cNvSpPr txBox="1"/>
            <p:nvPr/>
          </p:nvSpPr>
          <p:spPr>
            <a:xfrm>
              <a:off x="981075" y="1758725"/>
              <a:ext cx="1895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endParaRPr lang="zh-CN" altLang="en-US" sz="2800" b="1" dirty="0">
                <a:latin typeface="文悦青龙体 (非商业使用) W5" pitchFamily="50" charset="-122"/>
                <a:ea typeface="文悦青龙体 (非商业使用) W5" pitchFamily="50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17528" y="1755152"/>
              <a:ext cx="27878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/>
              <a:r>
                <a:rPr lang="zh-CN" altLang="en-US" sz="2800" b="1" dirty="0">
                  <a:latin typeface="文悦青龙体 (非商业使用) W5" pitchFamily="50" charset="-122"/>
                  <a:ea typeface="文悦青龙体 (非商业使用) W5" pitchFamily="50" charset="-122"/>
                </a:rPr>
                <a:t>文献管理系统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019177" y="2511754"/>
            <a:ext cx="3384548" cy="3326235"/>
            <a:chOff x="1576808" y="-12871"/>
            <a:chExt cx="5738392" cy="4297019"/>
          </a:xfrm>
        </p:grpSpPr>
        <p:sp>
          <p:nvSpPr>
            <p:cNvPr id="8" name="矩形 7"/>
            <p:cNvSpPr/>
            <p:nvPr/>
          </p:nvSpPr>
          <p:spPr>
            <a:xfrm>
              <a:off x="1576808" y="580571"/>
              <a:ext cx="5738392" cy="3703577"/>
            </a:xfrm>
            <a:prstGeom prst="rect">
              <a:avLst/>
            </a:prstGeom>
            <a:blipFill>
              <a:blip r:embed="rId5"/>
              <a:stretch>
                <a:fillRect l="-6484" r="-20573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586425" y="-12871"/>
              <a:ext cx="5728774" cy="593441"/>
            </a:xfrm>
            <a:prstGeom prst="rect">
              <a:avLst/>
            </a:prstGeom>
            <a:gradFill flip="none" rotWithShape="1">
              <a:gsLst>
                <a:gs pos="31110">
                  <a:schemeClr val="bg2">
                    <a:lumMod val="50000"/>
                  </a:schemeClr>
                </a:gs>
                <a:gs pos="0">
                  <a:srgbClr val="1D1F1F"/>
                </a:gs>
                <a:gs pos="83893">
                  <a:schemeClr val="bg2">
                    <a:lumMod val="50000"/>
                  </a:schemeClr>
                </a:gs>
                <a:gs pos="61000">
                  <a:srgbClr val="1D1F1F"/>
                </a:gs>
                <a:gs pos="100000">
                  <a:srgbClr val="1D1F1F"/>
                </a:gs>
              </a:gsLst>
              <a:lin ang="2700000" scaled="1"/>
              <a:tileRect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dirty="0">
                <a:ea typeface="文悦青龙体 (非商业使用) W5" pitchFamily="50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740177" y="654804"/>
            <a:ext cx="6354080" cy="5827364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2800" dirty="0">
                <a:latin typeface="Century Gothic" panose="020B0502020202020204" pitchFamily="34" charset="0"/>
                <a:ea typeface="文悦青龙体 (非商业使用) W5" pitchFamily="50" charset="-122"/>
              </a:rPr>
              <a:t> </a:t>
            </a:r>
            <a:r>
              <a:rPr lang="zh-CN" altLang="en-US" sz="2800" dirty="0">
                <a:latin typeface="Century Gothic" panose="020B0502020202020204" pitchFamily="34" charset="0"/>
                <a:ea typeface="文悦青龙体 (非商业使用) W5" pitchFamily="50" charset="-122"/>
              </a:rPr>
              <a:t>一</a:t>
            </a:r>
            <a:r>
              <a:rPr lang="zh-CN" altLang="en-US" sz="2400" dirty="0">
                <a:latin typeface="Century Gothic" panose="020B0502020202020204" pitchFamily="34" charset="0"/>
                <a:ea typeface="文悦青龙体 (非商业使用) W5" pitchFamily="50" charset="-122"/>
              </a:rPr>
              <a:t>个会议或期刊可以有多篇论文；</a:t>
            </a:r>
            <a:endParaRPr lang="en-US" altLang="zh-CN" sz="24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dirty="0">
                <a:latin typeface="Century Gothic" panose="020B0502020202020204" pitchFamily="34" charset="0"/>
                <a:ea typeface="文悦青龙体 (非商业使用) W5" pitchFamily="50" charset="-122"/>
              </a:rPr>
              <a:t>一篇论文可以有多个关键字， 一篇论文有多个作者，一个作者可以有多个单位；作者发表论文只可以挂靠在一个单位下；</a:t>
            </a:r>
          </a:p>
          <a:p>
            <a:pPr>
              <a:lnSpc>
                <a:spcPct val="150000"/>
              </a:lnSpc>
              <a:defRPr/>
            </a:pPr>
            <a:r>
              <a:rPr lang="zh-CN" altLang="en-US" sz="2400" dirty="0">
                <a:latin typeface="Century Gothic" panose="020B0502020202020204" pitchFamily="34" charset="0"/>
                <a:ea typeface="文悦青龙体 (非商业使用) W5" pitchFamily="50" charset="-122"/>
              </a:rPr>
              <a:t>论文的发布时间 、会议的时间、地点；</a:t>
            </a:r>
            <a:endParaRPr lang="en-US" altLang="zh-CN" sz="24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dirty="0">
                <a:latin typeface="Century Gothic" panose="020B0502020202020204" pitchFamily="34" charset="0"/>
                <a:ea typeface="文悦青龙体 (非商业使用) W5" pitchFamily="50" charset="-122"/>
              </a:rPr>
              <a:t>需要为每一个用户设计一个账号和用户名；</a:t>
            </a:r>
            <a:endParaRPr lang="en-US" altLang="zh-CN" sz="24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400" dirty="0">
                <a:latin typeface="Century Gothic" panose="020B0502020202020204" pitchFamily="34" charset="0"/>
                <a:ea typeface="文悦青龙体 (非商业使用) W5" pitchFamily="50" charset="-122"/>
              </a:rPr>
              <a:t>一篇论文可以被多个用户收藏，一个用户可以收藏多篇论文</a:t>
            </a:r>
            <a:endParaRPr lang="en-US" altLang="zh-CN" sz="24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8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800" dirty="0">
              <a:latin typeface="Century Gothic" panose="020B0502020202020204" pitchFamily="34" charset="0"/>
              <a:ea typeface="文悦青龙体 (非商业使用) W5" pitchFamily="50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363278" y="389666"/>
            <a:ext cx="160597" cy="160597"/>
          </a:xfrm>
          <a:prstGeom prst="ellipse">
            <a:avLst/>
          </a:prstGeom>
          <a:solidFill>
            <a:srgbClr val="E6CEA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363278" y="654804"/>
            <a:ext cx="160597" cy="160597"/>
          </a:xfrm>
          <a:prstGeom prst="ellipse">
            <a:avLst/>
          </a:prstGeom>
          <a:solidFill>
            <a:srgbClr val="A48452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363278" y="919943"/>
            <a:ext cx="160597" cy="160597"/>
          </a:xfrm>
          <a:prstGeom prst="ellipse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ea typeface="文悦青龙体 (非商业使用) W5" pitchFamily="50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646" b="18148"/>
          <a:stretch>
            <a:fillRect/>
          </a:stretch>
        </p:blipFill>
        <p:spPr>
          <a:xfrm>
            <a:off x="-333828" y="6299766"/>
            <a:ext cx="12859656" cy="562774"/>
          </a:xfrm>
          <a:prstGeom prst="rect">
            <a:avLst/>
          </a:prstGeom>
          <a:effectLst>
            <a:outerShdw blurRad="292100" dist="50800" sx="102000" sy="102000" algn="ctr" rotWithShape="0">
              <a:prstClr val="black">
                <a:alpha val="77000"/>
              </a:prstClr>
            </a:outerShdw>
          </a:effectLst>
        </p:spPr>
      </p:pic>
      <p:sp>
        <p:nvSpPr>
          <p:cNvPr id="38" name="矩形 37"/>
          <p:cNvSpPr/>
          <p:nvPr/>
        </p:nvSpPr>
        <p:spPr>
          <a:xfrm>
            <a:off x="1" y="6189872"/>
            <a:ext cx="12191998" cy="168349"/>
          </a:xfrm>
          <a:prstGeom prst="rect">
            <a:avLst/>
          </a:prstGeom>
          <a:solidFill>
            <a:srgbClr val="1D1F1F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ea typeface="文悦青龙体 (非商业使用) W5" pitchFamily="50" charset="-122"/>
            </a:endParaRP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2EBE1EF2-7A70-4892-93E7-66C816FB32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77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小木头主题">
  <a:themeElements>
    <a:clrScheme name="自定义 27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E53238"/>
      </a:accent1>
      <a:accent2>
        <a:srgbClr val="0064D2"/>
      </a:accent2>
      <a:accent3>
        <a:srgbClr val="E53238"/>
      </a:accent3>
      <a:accent4>
        <a:srgbClr val="0064D2"/>
      </a:accent4>
      <a:accent5>
        <a:srgbClr val="E53238"/>
      </a:accent5>
      <a:accent6>
        <a:srgbClr val="0064D2"/>
      </a:accent6>
      <a:hlink>
        <a:srgbClr val="E53238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550</TotalTime>
  <Words>849</Words>
  <Application>Microsoft Office PowerPoint</Application>
  <PresentationFormat>宽屏</PresentationFormat>
  <Paragraphs>121</Paragraphs>
  <Slides>19</Slides>
  <Notes>19</Notes>
  <HiddenSlides>0</HiddenSlides>
  <MMClips>2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Futura Md BT</vt:lpstr>
      <vt:lpstr>等线</vt:lpstr>
      <vt:lpstr>仿宋</vt:lpstr>
      <vt:lpstr>微软雅黑</vt:lpstr>
      <vt:lpstr>文悦青龙体 (非商业使用) W5</vt:lpstr>
      <vt:lpstr>Arial</vt:lpstr>
      <vt:lpstr>Calibri</vt:lpstr>
      <vt:lpstr>Century Gothic</vt:lpstr>
      <vt:lpstr>小木头主题</vt:lpstr>
      <vt:lpstr>Worksheet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胡 一凡</cp:lastModifiedBy>
  <cp:revision>186</cp:revision>
  <dcterms:created xsi:type="dcterms:W3CDTF">2017-08-18T03:02:00Z</dcterms:created>
  <dcterms:modified xsi:type="dcterms:W3CDTF">2021-05-18T03:15:49Z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2052-10.1.0.6875</vt:lpwstr>
  </property>
</Properties>
</file>